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56" r:id="rId2"/>
    <p:sldId id="258" r:id="rId3"/>
    <p:sldId id="262" r:id="rId4"/>
    <p:sldId id="259" r:id="rId5"/>
    <p:sldId id="260" r:id="rId6"/>
    <p:sldId id="261" r:id="rId7"/>
    <p:sldId id="304" r:id="rId8"/>
    <p:sldId id="263" r:id="rId9"/>
    <p:sldId id="265" r:id="rId10"/>
    <p:sldId id="266" r:id="rId11"/>
    <p:sldId id="267" r:id="rId12"/>
    <p:sldId id="269" r:id="rId13"/>
    <p:sldId id="305" r:id="rId14"/>
    <p:sldId id="306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0" r:id="rId24"/>
    <p:sldId id="281" r:id="rId25"/>
    <p:sldId id="282" r:id="rId26"/>
    <p:sldId id="279" r:id="rId27"/>
    <p:sldId id="283" r:id="rId28"/>
    <p:sldId id="284" r:id="rId29"/>
    <p:sldId id="285" r:id="rId30"/>
    <p:sldId id="286" r:id="rId31"/>
    <p:sldId id="288" r:id="rId32"/>
    <p:sldId id="289" r:id="rId33"/>
    <p:sldId id="290" r:id="rId34"/>
    <p:sldId id="291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2" r:id="rId44"/>
    <p:sldId id="303" r:id="rId45"/>
    <p:sldId id="307" r:id="rId46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917"/>
    <a:srgbClr val="162C01"/>
    <a:srgbClr val="B9D63A"/>
    <a:srgbClr val="1B3001"/>
    <a:srgbClr val="F0AA17"/>
    <a:srgbClr val="DD5040"/>
    <a:srgbClr val="743D73"/>
    <a:srgbClr val="31151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79"/>
    <p:restoredTop sz="94694"/>
  </p:normalViewPr>
  <p:slideViewPr>
    <p:cSldViewPr snapToGrid="0">
      <p:cViewPr varScale="1">
        <p:scale>
          <a:sx n="121" d="100"/>
          <a:sy n="121" d="100"/>
        </p:scale>
        <p:origin x="6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F02564-E352-4AEE-85E6-B98B2CC910AC}" type="datetimeFigureOut">
              <a:rPr lang="en-GB" smtClean="0"/>
              <a:t>12/01/2025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07E06D-9833-4463-ADDC-65D471392E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4751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07E06D-9833-4463-ADDC-65D471392EFA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047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11D27C1-CF35-E924-E224-0ACB094C78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062" b="115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971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gradFill>
          <a:gsLst>
            <a:gs pos="87000">
              <a:srgbClr val="F0AA17"/>
            </a:gs>
            <a:gs pos="0">
              <a:srgbClr val="311518"/>
            </a:gs>
            <a:gs pos="17000">
              <a:srgbClr val="743D73"/>
            </a:gs>
            <a:gs pos="45000">
              <a:srgbClr val="DD5040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8193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gradFill>
          <a:gsLst>
            <a:gs pos="100000">
              <a:srgbClr val="F0AA17"/>
            </a:gs>
            <a:gs pos="60000">
              <a:srgbClr val="311518"/>
            </a:gs>
            <a:gs pos="73000">
              <a:srgbClr val="743D73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773B1A8-ED4E-BFE2-8473-EEB1B9974734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311518"/>
              </a:gs>
              <a:gs pos="94000">
                <a:srgbClr val="743D73"/>
              </a:gs>
              <a:gs pos="100000">
                <a:srgbClr val="DD504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4571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773B1A8-ED4E-BFE2-8473-EEB1B9974734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311518"/>
              </a:gs>
              <a:gs pos="70000">
                <a:srgbClr val="743D73"/>
              </a:gs>
              <a:gs pos="100000">
                <a:srgbClr val="DD504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8507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773B1A8-ED4E-BFE2-8473-EEB1B9974734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311518"/>
              </a:gs>
              <a:gs pos="54000">
                <a:srgbClr val="743D73"/>
              </a:gs>
              <a:gs pos="91000">
                <a:srgbClr val="DD504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1810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gradFill>
          <a:gsLst>
            <a:gs pos="100000">
              <a:srgbClr val="F0AA17"/>
            </a:gs>
            <a:gs pos="0">
              <a:srgbClr val="311518"/>
            </a:gs>
            <a:gs pos="43000">
              <a:srgbClr val="743D73"/>
            </a:gs>
            <a:gs pos="86000">
              <a:srgbClr val="DD5040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356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gradFill>
          <a:gsLst>
            <a:gs pos="100000">
              <a:srgbClr val="F0AA17"/>
            </a:gs>
            <a:gs pos="0">
              <a:srgbClr val="311518"/>
            </a:gs>
            <a:gs pos="39000">
              <a:srgbClr val="743D73"/>
            </a:gs>
            <a:gs pos="78000">
              <a:srgbClr val="DD5040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3084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gradFill>
          <a:gsLst>
            <a:gs pos="96000">
              <a:srgbClr val="F0AA17"/>
            </a:gs>
            <a:gs pos="0">
              <a:srgbClr val="311518"/>
            </a:gs>
            <a:gs pos="32000">
              <a:srgbClr val="743D73"/>
            </a:gs>
            <a:gs pos="69000">
              <a:srgbClr val="DD5040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8240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gradFill>
          <a:gsLst>
            <a:gs pos="96000">
              <a:srgbClr val="F0AA17"/>
            </a:gs>
            <a:gs pos="0">
              <a:srgbClr val="311518"/>
            </a:gs>
            <a:gs pos="27000">
              <a:srgbClr val="743D73"/>
            </a:gs>
            <a:gs pos="58000">
              <a:srgbClr val="DD5040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2987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gradFill>
          <a:gsLst>
            <a:gs pos="87000">
              <a:srgbClr val="F0AA17"/>
            </a:gs>
            <a:gs pos="0">
              <a:srgbClr val="311518"/>
            </a:gs>
            <a:gs pos="27000">
              <a:srgbClr val="743D73"/>
            </a:gs>
            <a:gs pos="58000">
              <a:srgbClr val="DD5040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8273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D0276D-B4B4-706D-EA5E-9342544D4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76D51A-DE63-106E-0F04-957BEED2D4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4A9411-37CE-F8F5-88F6-6D0D201AE3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82000"/>
                  </a:schemeClr>
                </a:solidFill>
                <a:latin typeface="Raleway" panose="020B0003030101060003" pitchFamily="34" charset="0"/>
              </a:defRPr>
            </a:lvl1pPr>
          </a:lstStyle>
          <a:p>
            <a:fld id="{20C3E701-88B7-614B-AE4F-7D48EE1FB3E7}" type="datetimeFigureOut">
              <a:rPr lang="en-GB"/>
              <a:pPr/>
              <a:t>12/01/2025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0A0C93-2D3C-9DAA-7DA3-C07C34FE37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600">
                <a:solidFill>
                  <a:schemeClr val="tx1">
                    <a:tint val="82000"/>
                  </a:schemeClr>
                </a:solidFill>
                <a:latin typeface="Raleway" panose="020B0003030101060003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41AF0-F502-A86F-D9F4-2DC22005B8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tx1">
                    <a:tint val="82000"/>
                  </a:schemeClr>
                </a:solidFill>
                <a:latin typeface="Raleway" panose="020B0003030101060003" pitchFamily="34" charset="0"/>
              </a:defRPr>
            </a:lvl1pPr>
          </a:lstStyle>
          <a:p>
            <a:fld id="{A889EDC4-B8A2-7F46-8352-390C6A78CBD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588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Raleway" panose="020B00030301010600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Raleway" panose="020B00030301010600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Raleway" panose="020B00030301010600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Raleway" panose="020B00030301010600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Raleway" panose="020B00030301010600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Raleway" panose="020B00030301010600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953A59-D55E-EBF0-246E-4F08E8F61E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062" b="115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01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72295E-DDF5-0E24-973F-0DC56517A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F4BE3D-BEC6-8729-4DB4-0AD67D24666E}"/>
              </a:ext>
            </a:extLst>
          </p:cNvPr>
          <p:cNvSpPr txBox="1"/>
          <p:nvPr/>
        </p:nvSpPr>
        <p:spPr>
          <a:xfrm>
            <a:off x="99756" y="1241588"/>
            <a:ext cx="11624669" cy="2204359"/>
          </a:xfrm>
          <a:prstGeom prst="rect">
            <a:avLst/>
          </a:prstGeom>
          <a:noFill/>
          <a:effectLst>
            <a:softEdge rad="67804"/>
          </a:effectLst>
        </p:spPr>
        <p:txBody>
          <a:bodyPr wrap="square" lIns="360000" tIns="360000" rIns="360000" bIns="360000" rtlCol="0">
            <a:spAutoFit/>
          </a:bodyPr>
          <a:lstStyle>
            <a:defPPr>
              <a:defRPr lang="en-BE"/>
            </a:defPPr>
            <a:lvl1pPr>
              <a:defRPr sz="3200">
                <a:solidFill>
                  <a:schemeClr val="bg1"/>
                </a:solidFill>
                <a:latin typeface="Raleway" panose="020B0003030101060003" pitchFamily="34" charset="0"/>
              </a:defRPr>
            </a:lvl1pPr>
          </a:lstStyle>
          <a:p>
            <a:r>
              <a:rPr lang="en-GB"/>
              <a:t>La nuit le froid la solitude</a:t>
            </a:r>
          </a:p>
          <a:p>
            <a:r>
              <a:rPr lang="en-GB"/>
              <a:t>On m'enferma soigneusement</a:t>
            </a:r>
          </a:p>
          <a:p>
            <a:r>
              <a:rPr lang="en-GB"/>
              <a:t>Mais les branches cherchaient leur voie dans la prison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23CEF3-61F8-421C-EF92-E9136AF13A37}"/>
              </a:ext>
            </a:extLst>
          </p:cNvPr>
          <p:cNvSpPr txBox="1"/>
          <p:nvPr/>
        </p:nvSpPr>
        <p:spPr>
          <a:xfrm>
            <a:off x="1312364" y="3429000"/>
            <a:ext cx="11624669" cy="2204359"/>
          </a:xfrm>
          <a:prstGeom prst="rect">
            <a:avLst/>
          </a:prstGeom>
          <a:noFill/>
          <a:effectLst>
            <a:softEdge rad="67804"/>
          </a:effectLst>
        </p:spPr>
        <p:txBody>
          <a:bodyPr wrap="square" lIns="360000" tIns="360000" rIns="360000" bIns="360000" rtlCol="0">
            <a:spAutoFit/>
          </a:bodyPr>
          <a:lstStyle>
            <a:defPPr>
              <a:defRPr lang="en-BE"/>
            </a:defPPr>
            <a:lvl1pPr>
              <a:defRPr sz="3200">
                <a:solidFill>
                  <a:schemeClr val="bg1"/>
                </a:solidFill>
                <a:latin typeface="Raleway" panose="020B0003030101060003" pitchFamily="34" charset="0"/>
              </a:defRPr>
            </a:lvl1pPr>
          </a:lstStyle>
          <a:p>
            <a:r>
              <a:rPr lang="en-GB" i="1"/>
              <a:t>Night, cold, solitude</a:t>
            </a:r>
          </a:p>
          <a:p>
            <a:r>
              <a:rPr lang="en-GB" i="1"/>
              <a:t>Closed carefully in upon me</a:t>
            </a:r>
          </a:p>
          <a:p>
            <a:r>
              <a:rPr lang="en-GB" i="1"/>
              <a:t>But the branches sought out their path in the prison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85A794-B221-877E-3A92-AB3E16992FD7}"/>
              </a:ext>
            </a:extLst>
          </p:cNvPr>
          <p:cNvSpPr txBox="1"/>
          <p:nvPr/>
        </p:nvSpPr>
        <p:spPr>
          <a:xfrm>
            <a:off x="377471" y="352285"/>
            <a:ext cx="110692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>
                <a:solidFill>
                  <a:schemeClr val="bg1"/>
                </a:solidFill>
                <a:latin typeface="Raleway" panose="020B0003030101060003" pitchFamily="34" charset="0"/>
              </a:rPr>
              <a:t>IV. La nuit le froid la solitude</a:t>
            </a:r>
          </a:p>
        </p:txBody>
      </p:sp>
    </p:spTree>
    <p:extLst>
      <p:ext uri="{BB962C8B-B14F-4D97-AF65-F5344CB8AC3E}">
        <p14:creationId xmlns:p14="http://schemas.microsoft.com/office/powerpoint/2010/main" val="300546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F8E84-AF1F-396F-CA68-71F19F3D4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A1D07E-B988-E0A7-ABB5-B45475810B72}"/>
              </a:ext>
            </a:extLst>
          </p:cNvPr>
          <p:cNvSpPr txBox="1"/>
          <p:nvPr/>
        </p:nvSpPr>
        <p:spPr>
          <a:xfrm>
            <a:off x="99756" y="1327316"/>
            <a:ext cx="11624669" cy="2204359"/>
          </a:xfrm>
          <a:prstGeom prst="rect">
            <a:avLst/>
          </a:prstGeom>
          <a:noFill/>
          <a:effectLst>
            <a:softEdge rad="67804"/>
          </a:effectLst>
        </p:spPr>
        <p:txBody>
          <a:bodyPr wrap="square" lIns="360000" tIns="360000" rIns="360000" bIns="360000" rtlCol="0">
            <a:spAutoFit/>
          </a:bodyPr>
          <a:lstStyle>
            <a:defPPr>
              <a:defRPr lang="en-BE"/>
            </a:defPPr>
            <a:lvl1pPr>
              <a:defRPr sz="3200">
                <a:solidFill>
                  <a:schemeClr val="bg1"/>
                </a:solidFill>
                <a:latin typeface="Raleway" panose="020B0003030101060003" pitchFamily="34" charset="0"/>
              </a:defRPr>
            </a:lvl1pPr>
          </a:lstStyle>
          <a:p>
            <a:r>
              <a:rPr lang="en-GB"/>
              <a:t>Autour de moi l’herbe trouva le ciel</a:t>
            </a:r>
          </a:p>
          <a:p>
            <a:r>
              <a:rPr lang="en-GB"/>
              <a:t>On verrouilla le ciel ma prison s’écroula</a:t>
            </a:r>
          </a:p>
          <a:p>
            <a:r>
              <a:rPr lang="en-GB"/>
              <a:t>Le froid vivant le froid brûlant m’eut bien en main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66F8BF-D56E-E4FB-739F-21FC32AC69DD}"/>
              </a:ext>
            </a:extLst>
          </p:cNvPr>
          <p:cNvSpPr txBox="1"/>
          <p:nvPr/>
        </p:nvSpPr>
        <p:spPr>
          <a:xfrm>
            <a:off x="669426" y="3688919"/>
            <a:ext cx="11624669" cy="2204359"/>
          </a:xfrm>
          <a:prstGeom prst="rect">
            <a:avLst/>
          </a:prstGeom>
          <a:noFill/>
          <a:effectLst>
            <a:softEdge rad="67804"/>
          </a:effectLst>
        </p:spPr>
        <p:txBody>
          <a:bodyPr wrap="square" lIns="360000" tIns="360000" rIns="360000" bIns="360000" rtlCol="0">
            <a:spAutoFit/>
          </a:bodyPr>
          <a:lstStyle>
            <a:defPPr>
              <a:defRPr lang="en-BE"/>
            </a:defPPr>
            <a:lvl1pPr>
              <a:defRPr sz="3200">
                <a:solidFill>
                  <a:schemeClr val="bg1"/>
                </a:solidFill>
                <a:latin typeface="Raleway" panose="020B0003030101060003" pitchFamily="34" charset="0"/>
              </a:defRPr>
            </a:lvl1pPr>
          </a:lstStyle>
          <a:p>
            <a:r>
              <a:rPr lang="en-GB" i="1"/>
              <a:t>Around me the grass found the sky</a:t>
            </a:r>
          </a:p>
          <a:p>
            <a:r>
              <a:rPr lang="en-GB" i="1"/>
              <a:t>The sky was bolted shut my prison came tumbling down</a:t>
            </a:r>
          </a:p>
          <a:p>
            <a:r>
              <a:rPr lang="en-GB" i="1"/>
              <a:t>The living cold the burning cold holds me firmly in its hand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D3155D-9145-A14B-4462-3D2A424E3D35}"/>
              </a:ext>
            </a:extLst>
          </p:cNvPr>
          <p:cNvSpPr txBox="1"/>
          <p:nvPr/>
        </p:nvSpPr>
        <p:spPr>
          <a:xfrm>
            <a:off x="377471" y="352285"/>
            <a:ext cx="110692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>
                <a:solidFill>
                  <a:schemeClr val="bg1"/>
                </a:solidFill>
                <a:latin typeface="Raleway" panose="020B0003030101060003" pitchFamily="34" charset="0"/>
              </a:rPr>
              <a:t>IV. La nuit le froid la solitude</a:t>
            </a:r>
          </a:p>
        </p:txBody>
      </p:sp>
    </p:spTree>
    <p:extLst>
      <p:ext uri="{BB962C8B-B14F-4D97-AF65-F5344CB8AC3E}">
        <p14:creationId xmlns:p14="http://schemas.microsoft.com/office/powerpoint/2010/main" val="273955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DD8A01-954C-6CA8-456C-B65157CEA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A93784B-5997-E26A-7382-C673F326C331}"/>
              </a:ext>
            </a:extLst>
          </p:cNvPr>
          <p:cNvSpPr txBox="1"/>
          <p:nvPr/>
        </p:nvSpPr>
        <p:spPr>
          <a:xfrm>
            <a:off x="673666" y="1832607"/>
            <a:ext cx="10565015" cy="4051018"/>
          </a:xfrm>
          <a:prstGeom prst="rect">
            <a:avLst/>
          </a:prstGeom>
          <a:noFill/>
          <a:effectLst>
            <a:softEdge rad="67804"/>
          </a:effectLst>
        </p:spPr>
        <p:txBody>
          <a:bodyPr wrap="square" lIns="360000" tIns="360000" rIns="360000" bIns="360000" rtlCol="0">
            <a:spAutoFit/>
          </a:bodyPr>
          <a:lstStyle>
            <a:defPPr>
              <a:defRPr lang="en-BE"/>
            </a:defPPr>
            <a:lvl1pPr>
              <a:defRPr sz="3200">
                <a:solidFill>
                  <a:schemeClr val="bg1"/>
                </a:solidFill>
                <a:latin typeface="Raleway" panose="020B0003030101060003" pitchFamily="34" charset="0"/>
              </a:defRPr>
            </a:lvl1pPr>
          </a:lstStyle>
          <a:p>
            <a:r>
              <a:rPr lang="en-GB" sz="3600"/>
              <a:t>O radiant dawn,</a:t>
            </a:r>
          </a:p>
          <a:p>
            <a:r>
              <a:rPr lang="en-GB" sz="3600"/>
              <a:t>splendour of eternal light,</a:t>
            </a:r>
          </a:p>
          <a:p>
            <a:r>
              <a:rPr lang="en-GB" sz="3600"/>
              <a:t>sun of justice:</a:t>
            </a:r>
          </a:p>
          <a:p>
            <a:r>
              <a:rPr lang="en-GB" sz="3600"/>
              <a:t>come,</a:t>
            </a:r>
          </a:p>
          <a:p>
            <a:r>
              <a:rPr lang="en-GB" sz="3600"/>
              <a:t>shine on those who dwell in darkness</a:t>
            </a:r>
          </a:p>
          <a:p>
            <a:r>
              <a:rPr lang="en-GB" sz="3600"/>
              <a:t>and the shadow of death.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F8B5E7-C28C-BA03-B4CE-9713036D2453}"/>
              </a:ext>
            </a:extLst>
          </p:cNvPr>
          <p:cNvSpPr txBox="1"/>
          <p:nvPr/>
        </p:nvSpPr>
        <p:spPr>
          <a:xfrm>
            <a:off x="963258" y="542925"/>
            <a:ext cx="79235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>
                <a:solidFill>
                  <a:schemeClr val="bg1"/>
                </a:solidFill>
                <a:latin typeface="Raleway" panose="020B0003030101060003" pitchFamily="34" charset="0"/>
              </a:rPr>
              <a:t>O radiant dawn</a:t>
            </a:r>
          </a:p>
          <a:p>
            <a:r>
              <a:rPr lang="en-GB" sz="2400">
                <a:solidFill>
                  <a:schemeClr val="bg1"/>
                </a:solidFill>
                <a:latin typeface="Raleway" panose="020B0003030101060003" pitchFamily="34" charset="0"/>
              </a:rPr>
              <a:t>James Macmillan</a:t>
            </a:r>
          </a:p>
          <a:p>
            <a:endParaRPr lang="en-GB" sz="3600" b="1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18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BC739-CFD4-6B27-4239-D8892CFCC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8B4F6A9-5734-134D-D2A3-FD49B4AF6044}"/>
              </a:ext>
            </a:extLst>
          </p:cNvPr>
          <p:cNvSpPr txBox="1"/>
          <p:nvPr/>
        </p:nvSpPr>
        <p:spPr>
          <a:xfrm>
            <a:off x="673666" y="1527809"/>
            <a:ext cx="10565015" cy="4051018"/>
          </a:xfrm>
          <a:prstGeom prst="rect">
            <a:avLst/>
          </a:prstGeom>
          <a:noFill/>
          <a:effectLst>
            <a:softEdge rad="67804"/>
          </a:effectLst>
        </p:spPr>
        <p:txBody>
          <a:bodyPr wrap="square" lIns="360000" tIns="360000" rIns="360000" bIns="360000" rtlCol="0">
            <a:spAutoFit/>
          </a:bodyPr>
          <a:lstStyle>
            <a:defPPr>
              <a:defRPr lang="en-BE"/>
            </a:defPPr>
            <a:lvl1pPr>
              <a:defRPr sz="3200">
                <a:solidFill>
                  <a:schemeClr val="bg1"/>
                </a:solidFill>
                <a:latin typeface="Raleway" panose="020B0003030101060003" pitchFamily="34" charset="0"/>
              </a:defRPr>
            </a:lvl1pPr>
          </a:lstStyle>
          <a:p>
            <a:r>
              <a:rPr lang="en-GB" sz="3600"/>
              <a:t>Isaiah had prophesied:</a:t>
            </a:r>
          </a:p>
          <a:p>
            <a:endParaRPr lang="en-GB" sz="3600"/>
          </a:p>
          <a:p>
            <a:r>
              <a:rPr lang="en-GB" sz="3600"/>
              <a:t>“The people who walked in darkness</a:t>
            </a:r>
          </a:p>
          <a:p>
            <a:r>
              <a:rPr lang="en-GB" sz="3600"/>
              <a:t>have seen a great light;</a:t>
            </a:r>
          </a:p>
          <a:p>
            <a:r>
              <a:rPr lang="en-GB" sz="3600"/>
              <a:t>Upon those who dwelt in the land of gloom</a:t>
            </a:r>
          </a:p>
          <a:p>
            <a:r>
              <a:rPr lang="en-GB" sz="3600"/>
              <a:t>a light has shone.”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FD72BC-4E03-7997-5774-2D86184DF5E2}"/>
              </a:ext>
            </a:extLst>
          </p:cNvPr>
          <p:cNvSpPr txBox="1"/>
          <p:nvPr/>
        </p:nvSpPr>
        <p:spPr>
          <a:xfrm>
            <a:off x="963258" y="542925"/>
            <a:ext cx="79235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>
                <a:solidFill>
                  <a:schemeClr val="bg1"/>
                </a:solidFill>
                <a:latin typeface="Raleway" panose="020B0003030101060003" pitchFamily="34" charset="0"/>
              </a:rPr>
              <a:t>O radiant dawn</a:t>
            </a:r>
          </a:p>
        </p:txBody>
      </p:sp>
    </p:spTree>
    <p:extLst>
      <p:ext uri="{BB962C8B-B14F-4D97-AF65-F5344CB8AC3E}">
        <p14:creationId xmlns:p14="http://schemas.microsoft.com/office/powerpoint/2010/main" val="373994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16A9A-B69E-AE36-93F5-C84564F67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B2D7DC0-4AB2-FDE2-18C1-E568F6B9CA5D}"/>
              </a:ext>
            </a:extLst>
          </p:cNvPr>
          <p:cNvSpPr txBox="1"/>
          <p:nvPr/>
        </p:nvSpPr>
        <p:spPr>
          <a:xfrm>
            <a:off x="673666" y="1527809"/>
            <a:ext cx="10565015" cy="4605016"/>
          </a:xfrm>
          <a:prstGeom prst="rect">
            <a:avLst/>
          </a:prstGeom>
          <a:noFill/>
          <a:effectLst>
            <a:softEdge rad="67804"/>
          </a:effectLst>
        </p:spPr>
        <p:txBody>
          <a:bodyPr wrap="square" lIns="360000" tIns="360000" rIns="360000" bIns="360000" rtlCol="0">
            <a:spAutoFit/>
          </a:bodyPr>
          <a:lstStyle>
            <a:defPPr>
              <a:defRPr lang="en-BE"/>
            </a:defPPr>
            <a:lvl1pPr>
              <a:defRPr sz="3200">
                <a:solidFill>
                  <a:schemeClr val="bg1"/>
                </a:solidFill>
                <a:latin typeface="Raleway" panose="020B0003030101060003" pitchFamily="34" charset="0"/>
              </a:defRPr>
            </a:lvl1pPr>
          </a:lstStyle>
          <a:p>
            <a:r>
              <a:rPr lang="en-GB" sz="3600"/>
              <a:t>O radiant dawn,</a:t>
            </a:r>
          </a:p>
          <a:p>
            <a:r>
              <a:rPr lang="en-GB" sz="3600"/>
              <a:t>splendour of eternal light,</a:t>
            </a:r>
          </a:p>
          <a:p>
            <a:r>
              <a:rPr lang="en-GB" sz="3600"/>
              <a:t>sun of justice:</a:t>
            </a:r>
          </a:p>
          <a:p>
            <a:r>
              <a:rPr lang="en-GB" sz="3600"/>
              <a:t>come,</a:t>
            </a:r>
          </a:p>
          <a:p>
            <a:r>
              <a:rPr lang="en-GB" sz="3600"/>
              <a:t>shine on those who dwell in darkness</a:t>
            </a:r>
          </a:p>
          <a:p>
            <a:r>
              <a:rPr lang="en-GB" sz="3600"/>
              <a:t>and the shadow of death.</a:t>
            </a:r>
          </a:p>
          <a:p>
            <a:r>
              <a:rPr lang="en-GB" sz="3600"/>
              <a:t>Amen.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0FBD3A-25ED-FDD0-729F-DFB7BA5C825C}"/>
              </a:ext>
            </a:extLst>
          </p:cNvPr>
          <p:cNvSpPr txBox="1"/>
          <p:nvPr/>
        </p:nvSpPr>
        <p:spPr>
          <a:xfrm>
            <a:off x="963258" y="542925"/>
            <a:ext cx="79235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>
                <a:solidFill>
                  <a:schemeClr val="bg1"/>
                </a:solidFill>
                <a:latin typeface="Raleway" panose="020B0003030101060003" pitchFamily="34" charset="0"/>
              </a:rPr>
              <a:t>O radiant dawn</a:t>
            </a:r>
          </a:p>
        </p:txBody>
      </p:sp>
    </p:spTree>
    <p:extLst>
      <p:ext uri="{BB962C8B-B14F-4D97-AF65-F5344CB8AC3E}">
        <p14:creationId xmlns:p14="http://schemas.microsoft.com/office/powerpoint/2010/main" val="176079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66322-4D45-FED2-ACE5-89741248B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1300F3-76A1-F99C-9D16-D51274D531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AFA0D2-9810-B6A3-2FCA-3F5AA5B1AD91}"/>
              </a:ext>
            </a:extLst>
          </p:cNvPr>
          <p:cNvSpPr txBox="1"/>
          <p:nvPr/>
        </p:nvSpPr>
        <p:spPr>
          <a:xfrm>
            <a:off x="963258" y="542925"/>
            <a:ext cx="792356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>
                <a:solidFill>
                  <a:schemeClr val="bg1"/>
                </a:solidFill>
                <a:latin typeface="Raleway" panose="020B0003030101060003" pitchFamily="34" charset="0"/>
              </a:rPr>
              <a:t>A winter day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Sarah Quartel</a:t>
            </a:r>
          </a:p>
        </p:txBody>
      </p:sp>
    </p:spTree>
    <p:extLst>
      <p:ext uri="{BB962C8B-B14F-4D97-AF65-F5344CB8AC3E}">
        <p14:creationId xmlns:p14="http://schemas.microsoft.com/office/powerpoint/2010/main" val="297105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8B61C-B77C-6B17-95F8-B48E135DF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4005F9-2DD3-8CF0-FC20-5859F47397C3}"/>
              </a:ext>
            </a:extLst>
          </p:cNvPr>
          <p:cNvSpPr txBox="1"/>
          <p:nvPr/>
        </p:nvSpPr>
        <p:spPr>
          <a:xfrm>
            <a:off x="0" y="1551069"/>
            <a:ext cx="10864547" cy="2573691"/>
          </a:xfrm>
          <a:prstGeom prst="rect">
            <a:avLst/>
          </a:prstGeom>
          <a:noFill/>
          <a:effectLst>
            <a:softEdge rad="67804"/>
          </a:effectLst>
        </p:spPr>
        <p:txBody>
          <a:bodyPr wrap="square" lIns="360000" tIns="360000" rIns="360000" bIns="360000" rtlCol="0">
            <a:spAutoFit/>
          </a:bodyPr>
          <a:lstStyle/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Fields beneath a quilt of snow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From which the rocks and stubble peep,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And in the west a shy white star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That shivers as it wakes from sleep.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BA7559-E454-C4E2-02CF-62CB4D5C816E}"/>
              </a:ext>
            </a:extLst>
          </p:cNvPr>
          <p:cNvSpPr txBox="1"/>
          <p:nvPr/>
        </p:nvSpPr>
        <p:spPr>
          <a:xfrm>
            <a:off x="377471" y="352285"/>
            <a:ext cx="110692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>
                <a:solidFill>
                  <a:schemeClr val="bg1"/>
                </a:solidFill>
                <a:latin typeface="Raleway" panose="020B0003030101060003" pitchFamily="34" charset="0"/>
              </a:rPr>
              <a:t>I. Timid star</a:t>
            </a:r>
          </a:p>
          <a:p>
            <a:r>
              <a:rPr lang="en-GB" sz="2400">
                <a:solidFill>
                  <a:schemeClr val="bg1"/>
                </a:solidFill>
                <a:latin typeface="Raleway" panose="020B0003030101060003" pitchFamily="34" charset="0"/>
              </a:rPr>
              <a:t>	Sara Teasdale</a:t>
            </a:r>
          </a:p>
        </p:txBody>
      </p:sp>
    </p:spTree>
    <p:extLst>
      <p:ext uri="{BB962C8B-B14F-4D97-AF65-F5344CB8AC3E}">
        <p14:creationId xmlns:p14="http://schemas.microsoft.com/office/powerpoint/2010/main" val="325641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EEB6DD-AA83-16CC-4C03-26A6D56938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0D1067-387D-0AB7-33AC-67DDEE5C697B}"/>
              </a:ext>
            </a:extLst>
          </p:cNvPr>
          <p:cNvSpPr txBox="1"/>
          <p:nvPr/>
        </p:nvSpPr>
        <p:spPr>
          <a:xfrm>
            <a:off x="57152" y="1627269"/>
            <a:ext cx="10864547" cy="4882015"/>
          </a:xfrm>
          <a:prstGeom prst="rect">
            <a:avLst/>
          </a:prstGeom>
          <a:noFill/>
          <a:effectLst>
            <a:softEdge rad="67804"/>
          </a:effectLst>
        </p:spPr>
        <p:txBody>
          <a:bodyPr wrap="square" lIns="360000" tIns="360000" rIns="360000" bIns="360000" rtlCol="0">
            <a:spAutoFit/>
          </a:bodyPr>
          <a:lstStyle/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Above the marge of night a star still shines,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And on the frosty hills the sombre pines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Harbour an eerie wind that crooneth low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Over the glimmering wastes of virgin snow.</a:t>
            </a:r>
          </a:p>
          <a:p>
            <a:endParaRPr lang="en-GB" sz="300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Through the pale arch of orient the morn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Comes in a milk-white splendour newly-born,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A sword of crimson cuts in twain the gray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Banners of shadow hosts, and lo, the day!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8C6359-22C0-4F7D-82CB-9A7226D96ED3}"/>
              </a:ext>
            </a:extLst>
          </p:cNvPr>
          <p:cNvSpPr txBox="1"/>
          <p:nvPr/>
        </p:nvSpPr>
        <p:spPr>
          <a:xfrm>
            <a:off x="377471" y="352285"/>
            <a:ext cx="110692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>
                <a:solidFill>
                  <a:schemeClr val="bg1"/>
                </a:solidFill>
                <a:latin typeface="Raleway" panose="020B0003030101060003" pitchFamily="34" charset="0"/>
              </a:rPr>
              <a:t>II. A winter dawn</a:t>
            </a:r>
          </a:p>
          <a:p>
            <a:pPr rtl="0"/>
            <a:r>
              <a:rPr lang="en-GB" sz="2400" b="0" i="0" u="none" strike="noStrike" kern="1200" baseline="0">
                <a:solidFill>
                  <a:schemeClr val="bg1"/>
                </a:solidFill>
                <a:latin typeface="Raleway" panose="020B0003030101060003" pitchFamily="34" charset="0"/>
              </a:rPr>
              <a:t>	Lucy Maud Montgomery</a:t>
            </a:r>
          </a:p>
        </p:txBody>
      </p:sp>
    </p:spTree>
    <p:extLst>
      <p:ext uri="{BB962C8B-B14F-4D97-AF65-F5344CB8AC3E}">
        <p14:creationId xmlns:p14="http://schemas.microsoft.com/office/powerpoint/2010/main" val="263529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B42C8-DCD7-FEFB-0E78-EAB2A9D55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FF031DD-53AF-313D-5AF3-6CB559C23386}"/>
              </a:ext>
            </a:extLst>
          </p:cNvPr>
          <p:cNvSpPr txBox="1"/>
          <p:nvPr/>
        </p:nvSpPr>
        <p:spPr>
          <a:xfrm>
            <a:off x="377471" y="352285"/>
            <a:ext cx="110692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>
                <a:solidFill>
                  <a:schemeClr val="bg1"/>
                </a:solidFill>
                <a:latin typeface="Raleway" panose="020B0003030101060003" pitchFamily="34" charset="0"/>
              </a:rPr>
              <a:t>III. Into morning</a:t>
            </a:r>
          </a:p>
        </p:txBody>
      </p:sp>
    </p:spTree>
    <p:extLst>
      <p:ext uri="{BB962C8B-B14F-4D97-AF65-F5344CB8AC3E}">
        <p14:creationId xmlns:p14="http://schemas.microsoft.com/office/powerpoint/2010/main" val="257572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00834-1CA4-88F9-67D0-6F14DBA35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35D962-CA8E-4444-D941-D08CB6A3E79C}"/>
              </a:ext>
            </a:extLst>
          </p:cNvPr>
          <p:cNvSpPr txBox="1"/>
          <p:nvPr/>
        </p:nvSpPr>
        <p:spPr>
          <a:xfrm>
            <a:off x="57152" y="1608219"/>
            <a:ext cx="10864547" cy="3958685"/>
          </a:xfrm>
          <a:prstGeom prst="rect">
            <a:avLst/>
          </a:prstGeom>
          <a:noFill/>
          <a:effectLst>
            <a:softEdge rad="67804"/>
          </a:effectLst>
        </p:spPr>
        <p:txBody>
          <a:bodyPr wrap="square" lIns="360000" tIns="360000" rIns="360000" bIns="360000" rtlCol="0">
            <a:spAutoFit/>
          </a:bodyPr>
          <a:lstStyle/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Wide, sparkling fields snow-vestured lie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Beneath a blue, unshadowed sky.</a:t>
            </a:r>
          </a:p>
          <a:p>
            <a:endParaRPr lang="en-GB" sz="300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Life hath a jollity and zest,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A poignancy made manifest;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Laughter and courage have their way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At noontide of a winter's day.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D13B5F-EFA7-0C24-8FEB-694FD57FC29B}"/>
              </a:ext>
            </a:extLst>
          </p:cNvPr>
          <p:cNvSpPr txBox="1"/>
          <p:nvPr/>
        </p:nvSpPr>
        <p:spPr>
          <a:xfrm>
            <a:off x="377471" y="352285"/>
            <a:ext cx="110692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>
                <a:solidFill>
                  <a:schemeClr val="bg1"/>
                </a:solidFill>
                <a:latin typeface="Raleway" panose="020B0003030101060003" pitchFamily="34" charset="0"/>
              </a:rPr>
              <a:t>IV. A winter day</a:t>
            </a:r>
          </a:p>
          <a:p>
            <a:pPr rtl="0"/>
            <a:r>
              <a:rPr lang="en-GB" sz="2400" b="0" i="0" u="none" strike="noStrike" kern="1200" baseline="0">
                <a:solidFill>
                  <a:schemeClr val="bg1"/>
                </a:solidFill>
                <a:latin typeface="Raleway" panose="020B0003030101060003" pitchFamily="34" charset="0"/>
              </a:rPr>
              <a:t>	Lucy Maud Montgomery</a:t>
            </a:r>
          </a:p>
        </p:txBody>
      </p:sp>
    </p:spTree>
    <p:extLst>
      <p:ext uri="{BB962C8B-B14F-4D97-AF65-F5344CB8AC3E}">
        <p14:creationId xmlns:p14="http://schemas.microsoft.com/office/powerpoint/2010/main" val="151707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8B37F-B7E0-5F73-806D-4ACBEB852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62D05BB-36BA-F6E9-32C2-4176D5E4B6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E4F459-A960-6136-BF2D-D524BAD4B57C}"/>
              </a:ext>
            </a:extLst>
          </p:cNvPr>
          <p:cNvSpPr txBox="1"/>
          <p:nvPr/>
        </p:nvSpPr>
        <p:spPr>
          <a:xfrm>
            <a:off x="325083" y="257175"/>
            <a:ext cx="792356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Raleway" panose="020B0003030101060003" pitchFamily="34" charset="0"/>
              </a:rPr>
              <a:t>Un </a:t>
            </a:r>
            <a:r>
              <a:rPr lang="en-GB" sz="3600" b="1" dirty="0" err="1">
                <a:solidFill>
                  <a:schemeClr val="bg1"/>
                </a:solidFill>
                <a:latin typeface="Raleway" panose="020B0003030101060003" pitchFamily="34" charset="0"/>
              </a:rPr>
              <a:t>soir</a:t>
            </a:r>
            <a:r>
              <a:rPr lang="en-GB" sz="3600" b="1" dirty="0">
                <a:solidFill>
                  <a:schemeClr val="bg1"/>
                </a:solidFill>
                <a:latin typeface="Raleway" panose="020B0003030101060003" pitchFamily="34" charset="0"/>
              </a:rPr>
              <a:t> de </a:t>
            </a:r>
            <a:r>
              <a:rPr lang="en-GB" sz="3600" b="1" dirty="0" err="1">
                <a:solidFill>
                  <a:schemeClr val="bg1"/>
                </a:solidFill>
                <a:latin typeface="Raleway" panose="020B0003030101060003" pitchFamily="34" charset="0"/>
              </a:rPr>
              <a:t>neige</a:t>
            </a:r>
            <a:endParaRPr lang="en-GB" sz="36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lvl="1"/>
            <a:r>
              <a:rPr lang="en-GB" sz="2400" dirty="0">
                <a:solidFill>
                  <a:schemeClr val="bg1"/>
                </a:solidFill>
                <a:latin typeface="Raleway" panose="020B0003030101060003" pitchFamily="34" charset="0"/>
              </a:rPr>
              <a:t>petite cantate de chambre pour </a:t>
            </a:r>
            <a:r>
              <a:rPr lang="en-GB" sz="2400" dirty="0" err="1">
                <a:solidFill>
                  <a:schemeClr val="bg1"/>
                </a:solidFill>
                <a:latin typeface="Raleway" panose="020B0003030101060003" pitchFamily="34" charset="0"/>
              </a:rPr>
              <a:t>chœur</a:t>
            </a:r>
            <a:r>
              <a:rPr lang="en-GB" sz="2400" dirty="0">
                <a:solidFill>
                  <a:schemeClr val="bg1"/>
                </a:solidFill>
                <a:latin typeface="Raleway" panose="020B0003030101060003" pitchFamily="34" charset="0"/>
              </a:rPr>
              <a:t> a cappella sur des </a:t>
            </a:r>
            <a:r>
              <a:rPr lang="en-GB" sz="2400" dirty="0" err="1">
                <a:solidFill>
                  <a:schemeClr val="bg1"/>
                </a:solidFill>
                <a:latin typeface="Raleway" panose="020B0003030101060003" pitchFamily="34" charset="0"/>
              </a:rPr>
              <a:t>poèmes</a:t>
            </a:r>
            <a:r>
              <a:rPr lang="en-GB" sz="2400" dirty="0">
                <a:solidFill>
                  <a:schemeClr val="bg1"/>
                </a:solidFill>
                <a:latin typeface="Raleway" panose="020B0003030101060003" pitchFamily="34" charset="0"/>
              </a:rPr>
              <a:t> de Paul Éluard</a:t>
            </a:r>
          </a:p>
          <a:p>
            <a:pPr lvl="1"/>
            <a:endParaRPr lang="en-GB" sz="2400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r>
              <a:rPr lang="en-GB" sz="3000" dirty="0">
                <a:solidFill>
                  <a:schemeClr val="bg1"/>
                </a:solidFill>
                <a:latin typeface="Raleway" panose="020B0003030101060003" pitchFamily="34" charset="0"/>
              </a:rPr>
              <a:t>Francis Poulenc</a:t>
            </a:r>
          </a:p>
        </p:txBody>
      </p:sp>
    </p:spTree>
    <p:extLst>
      <p:ext uri="{BB962C8B-B14F-4D97-AF65-F5344CB8AC3E}">
        <p14:creationId xmlns:p14="http://schemas.microsoft.com/office/powerpoint/2010/main" val="118882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A0B9B-EE56-27A6-EF6A-884E10794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74E4C3A-2FBA-C595-BD7E-C39470E0C513}"/>
              </a:ext>
            </a:extLst>
          </p:cNvPr>
          <p:cNvSpPr txBox="1"/>
          <p:nvPr/>
        </p:nvSpPr>
        <p:spPr>
          <a:xfrm>
            <a:off x="377471" y="352285"/>
            <a:ext cx="110692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>
                <a:solidFill>
                  <a:schemeClr val="bg1"/>
                </a:solidFill>
                <a:latin typeface="Raleway" panose="020B0003030101060003" pitchFamily="34" charset="0"/>
              </a:rPr>
              <a:t>IV. A winter day</a:t>
            </a:r>
          </a:p>
          <a:p>
            <a:pPr rtl="0"/>
            <a:r>
              <a:rPr lang="en-GB" sz="2400" b="0" i="0" u="none" strike="noStrike" kern="1200" baseline="0">
                <a:solidFill>
                  <a:schemeClr val="bg1"/>
                </a:solidFill>
                <a:latin typeface="Raleway" panose="020B0003030101060003" pitchFamily="34" charset="0"/>
              </a:rPr>
              <a:t>	Lucy Maud Montgomery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1EED04-34BA-FEBC-112B-066360321822}"/>
              </a:ext>
            </a:extLst>
          </p:cNvPr>
          <p:cNvSpPr txBox="1"/>
          <p:nvPr/>
        </p:nvSpPr>
        <p:spPr>
          <a:xfrm>
            <a:off x="57152" y="1589169"/>
            <a:ext cx="10864547" cy="4882015"/>
          </a:xfrm>
          <a:prstGeom prst="rect">
            <a:avLst/>
          </a:prstGeom>
          <a:noFill/>
          <a:effectLst>
            <a:softEdge rad="67804"/>
          </a:effectLst>
        </p:spPr>
        <p:txBody>
          <a:bodyPr wrap="square" lIns="360000" tIns="360000" rIns="360000" bIns="360000" rtlCol="0">
            <a:spAutoFit/>
          </a:bodyPr>
          <a:lstStyle/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A glistening splendour crowns the woods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And bosky, whistling solitudes;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In hemlock glen and reedy mere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The tang of frost is sharp and clear.</a:t>
            </a:r>
          </a:p>
          <a:p>
            <a:endParaRPr lang="en-GB" sz="300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Life hath a jollity and zest,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A poignancy made manifest;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Laughter and courage have their way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At noontide of a winter's day.</a:t>
            </a:r>
          </a:p>
        </p:txBody>
      </p:sp>
    </p:spTree>
    <p:extLst>
      <p:ext uri="{BB962C8B-B14F-4D97-AF65-F5344CB8AC3E}">
        <p14:creationId xmlns:p14="http://schemas.microsoft.com/office/powerpoint/2010/main" val="139385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13008-8FB0-48C1-8C72-FC3F1775D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DAE9458-4E2B-98E8-2C1C-8D95B964AAA8}"/>
              </a:ext>
            </a:extLst>
          </p:cNvPr>
          <p:cNvSpPr txBox="1"/>
          <p:nvPr/>
        </p:nvSpPr>
        <p:spPr>
          <a:xfrm>
            <a:off x="57152" y="1179594"/>
            <a:ext cx="10864547" cy="5805345"/>
          </a:xfrm>
          <a:prstGeom prst="rect">
            <a:avLst/>
          </a:prstGeom>
          <a:noFill/>
          <a:effectLst>
            <a:softEdge rad="67804"/>
          </a:effectLst>
        </p:spPr>
        <p:txBody>
          <a:bodyPr wrap="square" lIns="360000" tIns="360000" rIns="360000" bIns="360000" rtlCol="0">
            <a:spAutoFit/>
          </a:bodyPr>
          <a:lstStyle/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Faint music rings in wold and dell,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The tinkling of a distant bell,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Where homestead lights with friendly glow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Glimmer across the drifted snow.</a:t>
            </a:r>
          </a:p>
          <a:p>
            <a:endParaRPr lang="en-GB" sz="300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Life hath a jollity and zest,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A poignancy made manifest;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Laughter and courage have their way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At noontide of a winter's day.</a:t>
            </a:r>
          </a:p>
          <a:p>
            <a:endParaRPr lang="en-GB" sz="300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Wide, sparkling fields…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4DFEDE-836A-77E5-B3EF-B3DA08AC41F2}"/>
              </a:ext>
            </a:extLst>
          </p:cNvPr>
          <p:cNvSpPr txBox="1"/>
          <p:nvPr/>
        </p:nvSpPr>
        <p:spPr>
          <a:xfrm>
            <a:off x="377471" y="352285"/>
            <a:ext cx="110692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>
                <a:solidFill>
                  <a:schemeClr val="bg1"/>
                </a:solidFill>
                <a:latin typeface="Raleway" panose="020B0003030101060003" pitchFamily="34" charset="0"/>
              </a:rPr>
              <a:t>IV. A winter day</a:t>
            </a:r>
          </a:p>
          <a:p>
            <a:pPr rtl="0"/>
            <a:r>
              <a:rPr lang="en-GB" sz="2400" b="0" i="0" u="none" strike="noStrike" kern="1200" baseline="0">
                <a:solidFill>
                  <a:schemeClr val="bg1"/>
                </a:solidFill>
                <a:latin typeface="Raleway" panose="020B0003030101060003" pitchFamily="34" charset="0"/>
              </a:rPr>
              <a:t>	Lucy Maud Montgomery</a:t>
            </a:r>
          </a:p>
        </p:txBody>
      </p:sp>
    </p:spTree>
    <p:extLst>
      <p:ext uri="{BB962C8B-B14F-4D97-AF65-F5344CB8AC3E}">
        <p14:creationId xmlns:p14="http://schemas.microsoft.com/office/powerpoint/2010/main" val="37471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608D3-3C88-E994-D67D-4EEE305E8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19DD09-D7A1-426C-F2C9-2A87F0E80886}"/>
              </a:ext>
            </a:extLst>
          </p:cNvPr>
          <p:cNvSpPr txBox="1"/>
          <p:nvPr/>
        </p:nvSpPr>
        <p:spPr>
          <a:xfrm>
            <a:off x="57152" y="1408194"/>
            <a:ext cx="10864547" cy="5343680"/>
          </a:xfrm>
          <a:prstGeom prst="rect">
            <a:avLst/>
          </a:prstGeom>
          <a:noFill/>
          <a:effectLst>
            <a:softEdge rad="67804"/>
          </a:effectLst>
        </p:spPr>
        <p:txBody>
          <a:bodyPr wrap="square" lIns="360000" tIns="360000" rIns="360000" bIns="360000" rtlCol="0">
            <a:spAutoFit/>
          </a:bodyPr>
          <a:lstStyle/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Suddenly the sky turned grey,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The day,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Which had been bitter and chill,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Grew soft and still.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Quietly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From some invisible blossoming tree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Millions of petals cool and white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Drifted and blew,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Lifted and flew,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Fell with the falling night.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55E14B-4F98-8BA0-7C13-F45FA9E20F2A}"/>
              </a:ext>
            </a:extLst>
          </p:cNvPr>
          <p:cNvSpPr txBox="1"/>
          <p:nvPr/>
        </p:nvSpPr>
        <p:spPr>
          <a:xfrm>
            <a:off x="377471" y="352285"/>
            <a:ext cx="110692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>
                <a:solidFill>
                  <a:schemeClr val="bg1"/>
                </a:solidFill>
                <a:latin typeface="Raleway" panose="020B0003030101060003" pitchFamily="34" charset="0"/>
              </a:rPr>
              <a:t>V. Snow toward evening</a:t>
            </a:r>
          </a:p>
          <a:p>
            <a:pPr rtl="0"/>
            <a:r>
              <a:rPr lang="en-GB" sz="2400">
                <a:solidFill>
                  <a:schemeClr val="bg1"/>
                </a:solidFill>
                <a:latin typeface="Raleway" panose="020B0003030101060003" pitchFamily="34" charset="0"/>
              </a:rPr>
              <a:t>	Melville Cane</a:t>
            </a:r>
            <a:endParaRPr lang="en-GB" sz="2400" b="0" i="0" u="none" strike="noStrike" kern="1200" baseline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21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FCBAF-F495-CD90-DEEA-DC4C60383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175288-42F3-F984-9A64-CBE5437AB3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062" b="115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87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78BFD-ED7A-1434-4B03-0C5A5AF46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F384EE-E0F3-CA31-7ACF-E9DC85F85A14}"/>
              </a:ext>
            </a:extLst>
          </p:cNvPr>
          <p:cNvSpPr txBox="1"/>
          <p:nvPr/>
        </p:nvSpPr>
        <p:spPr>
          <a:xfrm>
            <a:off x="963258" y="542925"/>
            <a:ext cx="79235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>
                <a:solidFill>
                  <a:schemeClr val="bg1"/>
                </a:solidFill>
                <a:latin typeface="Raleway" panose="020B0003030101060003" pitchFamily="34" charset="0"/>
              </a:rPr>
              <a:t>O nata lux de lumine</a:t>
            </a:r>
          </a:p>
          <a:p>
            <a:r>
              <a:rPr lang="en-GB" sz="2400">
                <a:solidFill>
                  <a:schemeClr val="bg1"/>
                </a:solidFill>
                <a:latin typeface="Raleway" panose="020B0003030101060003" pitchFamily="34" charset="0"/>
              </a:rPr>
              <a:t>Thomas Tallis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138BEC-50F4-BD77-D25E-369949727426}"/>
              </a:ext>
            </a:extLst>
          </p:cNvPr>
          <p:cNvSpPr txBox="1"/>
          <p:nvPr/>
        </p:nvSpPr>
        <p:spPr>
          <a:xfrm>
            <a:off x="663726" y="1536223"/>
            <a:ext cx="10864547" cy="4882015"/>
          </a:xfrm>
          <a:prstGeom prst="rect">
            <a:avLst/>
          </a:prstGeom>
          <a:noFill/>
          <a:effectLst>
            <a:softEdge rad="67804"/>
          </a:effectLst>
        </p:spPr>
        <p:txBody>
          <a:bodyPr wrap="square" lIns="360000" tIns="360000" rIns="360000" bIns="360000" rtlCol="0">
            <a:spAutoFit/>
          </a:bodyPr>
          <a:lstStyle/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O nata lux de lumine,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Jesu redemptor saeculi,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Dignare clemens supplicum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Laudes precesque sumere.</a:t>
            </a:r>
          </a:p>
          <a:p>
            <a:endParaRPr lang="en-GB" sz="300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lvl="1"/>
            <a:r>
              <a:rPr lang="en-GB" sz="3000" i="1">
                <a:solidFill>
                  <a:schemeClr val="bg1"/>
                </a:solidFill>
                <a:latin typeface="Raleway" panose="020B0003030101060003" pitchFamily="34" charset="0"/>
              </a:rPr>
              <a:t>O light born of light,</a:t>
            </a:r>
          </a:p>
          <a:p>
            <a:pPr lvl="1"/>
            <a:r>
              <a:rPr lang="en-GB" sz="3000" i="1">
                <a:solidFill>
                  <a:schemeClr val="bg1"/>
                </a:solidFill>
                <a:latin typeface="Raleway" panose="020B0003030101060003" pitchFamily="34" charset="0"/>
              </a:rPr>
              <a:t>Jesus, redeemer of the world,</a:t>
            </a:r>
          </a:p>
          <a:p>
            <a:pPr lvl="1"/>
            <a:r>
              <a:rPr lang="en-GB" sz="3000" i="1">
                <a:solidFill>
                  <a:schemeClr val="bg1"/>
                </a:solidFill>
                <a:latin typeface="Raleway" panose="020B0003030101060003" pitchFamily="34" charset="0"/>
              </a:rPr>
              <a:t>with loving-kindness receive</a:t>
            </a:r>
          </a:p>
          <a:p>
            <a:pPr lvl="1"/>
            <a:r>
              <a:rPr lang="en-GB" sz="3000" i="1">
                <a:solidFill>
                  <a:schemeClr val="bg1"/>
                </a:solidFill>
                <a:latin typeface="Raleway" panose="020B0003030101060003" pitchFamily="34" charset="0"/>
              </a:rPr>
              <a:t>suppliant praise and prayer.</a:t>
            </a:r>
          </a:p>
        </p:txBody>
      </p:sp>
    </p:spTree>
    <p:extLst>
      <p:ext uri="{BB962C8B-B14F-4D97-AF65-F5344CB8AC3E}">
        <p14:creationId xmlns:p14="http://schemas.microsoft.com/office/powerpoint/2010/main" val="406504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E8784-F6F1-423A-5713-27203F1B0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DF8A53-C57A-18A8-4227-E5A90911A4B0}"/>
              </a:ext>
            </a:extLst>
          </p:cNvPr>
          <p:cNvSpPr txBox="1"/>
          <p:nvPr/>
        </p:nvSpPr>
        <p:spPr>
          <a:xfrm>
            <a:off x="963258" y="542925"/>
            <a:ext cx="79235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>
                <a:solidFill>
                  <a:schemeClr val="bg1"/>
                </a:solidFill>
                <a:latin typeface="Raleway" panose="020B0003030101060003" pitchFamily="34" charset="0"/>
              </a:rPr>
              <a:t>O nata lux de lumine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56BC5D-3CDE-586A-DD10-A006046D8809}"/>
              </a:ext>
            </a:extLst>
          </p:cNvPr>
          <p:cNvSpPr txBox="1"/>
          <p:nvPr/>
        </p:nvSpPr>
        <p:spPr>
          <a:xfrm>
            <a:off x="663726" y="1452141"/>
            <a:ext cx="10864547" cy="4882015"/>
          </a:xfrm>
          <a:prstGeom prst="rect">
            <a:avLst/>
          </a:prstGeom>
          <a:noFill/>
          <a:effectLst>
            <a:softEdge rad="67804"/>
          </a:effectLst>
        </p:spPr>
        <p:txBody>
          <a:bodyPr wrap="square" lIns="360000" tIns="360000" rIns="360000" bIns="360000" rtlCol="0">
            <a:spAutoFit/>
          </a:bodyPr>
          <a:lstStyle/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Qui carne quondam contegi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Dignatus es pro perditis,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Nos membra confer effici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Tui beati corporis.</a:t>
            </a:r>
          </a:p>
          <a:p>
            <a:endParaRPr lang="en-GB" sz="300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lvl="1"/>
            <a:r>
              <a:rPr lang="en-GB" sz="3000" i="1">
                <a:solidFill>
                  <a:schemeClr val="bg1"/>
                </a:solidFill>
                <a:latin typeface="Raleway" panose="020B0003030101060003" pitchFamily="34" charset="0"/>
              </a:rPr>
              <a:t>Thou who once deigned</a:t>
            </a:r>
          </a:p>
          <a:p>
            <a:pPr lvl="1"/>
            <a:r>
              <a:rPr lang="en-GB" sz="3000" i="1">
                <a:solidFill>
                  <a:schemeClr val="bg1"/>
                </a:solidFill>
                <a:latin typeface="Raleway" panose="020B0003030101060003" pitchFamily="34" charset="0"/>
              </a:rPr>
              <a:t>to be clothed in flesh</a:t>
            </a:r>
          </a:p>
          <a:p>
            <a:pPr lvl="1"/>
            <a:r>
              <a:rPr lang="en-GB" sz="3000" i="1">
                <a:solidFill>
                  <a:schemeClr val="bg1"/>
                </a:solidFill>
                <a:latin typeface="Raleway" panose="020B0003030101060003" pitchFamily="34" charset="0"/>
              </a:rPr>
              <a:t>for the sake of the lost,</a:t>
            </a:r>
          </a:p>
          <a:p>
            <a:pPr lvl="1"/>
            <a:r>
              <a:rPr lang="en-GB" sz="3000" i="1">
                <a:solidFill>
                  <a:schemeClr val="bg1"/>
                </a:solidFill>
                <a:latin typeface="Raleway" panose="020B0003030101060003" pitchFamily="34" charset="0"/>
              </a:rPr>
              <a:t>grant us to be members of thy blessed body.</a:t>
            </a:r>
          </a:p>
        </p:txBody>
      </p:sp>
    </p:spTree>
    <p:extLst>
      <p:ext uri="{BB962C8B-B14F-4D97-AF65-F5344CB8AC3E}">
        <p14:creationId xmlns:p14="http://schemas.microsoft.com/office/powerpoint/2010/main" val="116286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510223-B7D0-0F1F-326C-8DF06277E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1C378B-32FA-BD31-9686-9FCFBBE52B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690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AB8E6C-DD88-DF5D-DF7B-D2619EB2F169}"/>
              </a:ext>
            </a:extLst>
          </p:cNvPr>
          <p:cNvSpPr txBox="1"/>
          <p:nvPr/>
        </p:nvSpPr>
        <p:spPr>
          <a:xfrm>
            <a:off x="963258" y="542925"/>
            <a:ext cx="7923567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>
                <a:solidFill>
                  <a:schemeClr val="bg1"/>
                </a:solidFill>
                <a:latin typeface="Raleway" panose="020B0003030101060003" pitchFamily="34" charset="0"/>
              </a:rPr>
              <a:t>O nata lux de lumine</a:t>
            </a:r>
          </a:p>
          <a:p>
            <a:r>
              <a:rPr lang="en-GB" sz="2800">
                <a:solidFill>
                  <a:schemeClr val="bg1"/>
                </a:solidFill>
                <a:latin typeface="Raleway" panose="020B0003030101060003" pitchFamily="34" charset="0"/>
              </a:rPr>
              <a:t>Thomas Tallis</a:t>
            </a:r>
          </a:p>
          <a:p>
            <a:endParaRPr lang="en-GB" sz="300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endParaRPr lang="en-GB" sz="300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r>
              <a:rPr lang="en-GB" sz="3200" b="1">
                <a:solidFill>
                  <a:schemeClr val="bg1"/>
                </a:solidFill>
                <a:latin typeface="Raleway" panose="020B0003030101060003" pitchFamily="34" charset="0"/>
              </a:rPr>
              <a:t>Te lucis ante terminum</a:t>
            </a:r>
          </a:p>
          <a:p>
            <a:r>
              <a:rPr lang="en-GB" sz="2800">
                <a:solidFill>
                  <a:schemeClr val="bg1"/>
                </a:solidFill>
                <a:latin typeface="Raleway" panose="020B0003030101060003" pitchFamily="34" charset="0"/>
              </a:rPr>
              <a:t>Thomas Tallis</a:t>
            </a:r>
          </a:p>
        </p:txBody>
      </p:sp>
    </p:spTree>
    <p:extLst>
      <p:ext uri="{BB962C8B-B14F-4D97-AF65-F5344CB8AC3E}">
        <p14:creationId xmlns:p14="http://schemas.microsoft.com/office/powerpoint/2010/main" val="303248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DA139-736B-0C2B-1B0B-6C9662113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D7EE0A-96C7-F7C5-5583-27BC1D8325F4}"/>
              </a:ext>
            </a:extLst>
          </p:cNvPr>
          <p:cNvSpPr txBox="1"/>
          <p:nvPr/>
        </p:nvSpPr>
        <p:spPr>
          <a:xfrm>
            <a:off x="963258" y="542925"/>
            <a:ext cx="79235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>
                <a:solidFill>
                  <a:schemeClr val="bg1"/>
                </a:solidFill>
                <a:latin typeface="Raleway" panose="020B0003030101060003" pitchFamily="34" charset="0"/>
              </a:rPr>
              <a:t>Te lucis ante terminum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3DBDE1-3293-B9D3-A839-00C847D96CC5}"/>
              </a:ext>
            </a:extLst>
          </p:cNvPr>
          <p:cNvSpPr txBox="1"/>
          <p:nvPr/>
        </p:nvSpPr>
        <p:spPr>
          <a:xfrm>
            <a:off x="663726" y="1452141"/>
            <a:ext cx="10864547" cy="4882015"/>
          </a:xfrm>
          <a:prstGeom prst="rect">
            <a:avLst/>
          </a:prstGeom>
          <a:noFill/>
          <a:effectLst>
            <a:softEdge rad="67804"/>
          </a:effectLst>
        </p:spPr>
        <p:txBody>
          <a:bodyPr wrap="square" lIns="360000" tIns="360000" rIns="360000" bIns="360000" rtlCol="0">
            <a:spAutoFit/>
          </a:bodyPr>
          <a:lstStyle/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Te lucis ante terminum,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Rerum Creator poscimus,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Ut solita clementia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Sis præsul ad custodiam.</a:t>
            </a:r>
          </a:p>
          <a:p>
            <a:endParaRPr lang="en-GB" sz="300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lvl="1"/>
            <a:r>
              <a:rPr lang="en-GB" sz="3000" i="1">
                <a:solidFill>
                  <a:schemeClr val="bg1"/>
                </a:solidFill>
                <a:latin typeface="Raleway" panose="020B0003030101060003" pitchFamily="34" charset="0"/>
              </a:rPr>
              <a:t>Thou, light before the end,</a:t>
            </a:r>
          </a:p>
          <a:p>
            <a:pPr lvl="1"/>
            <a:r>
              <a:rPr lang="en-GB" sz="3000" i="1">
                <a:solidFill>
                  <a:schemeClr val="bg1"/>
                </a:solidFill>
                <a:latin typeface="Raleway" panose="020B0003030101060003" pitchFamily="34" charset="0"/>
              </a:rPr>
              <a:t>Creator of the world, we pray</a:t>
            </a:r>
          </a:p>
          <a:p>
            <a:pPr lvl="1"/>
            <a:r>
              <a:rPr lang="en-GB" sz="3000" i="1">
                <a:solidFill>
                  <a:schemeClr val="bg1"/>
                </a:solidFill>
                <a:latin typeface="Raleway" panose="020B0003030101060003" pitchFamily="34" charset="0"/>
              </a:rPr>
              <a:t>That you will be our guard and custodian,</a:t>
            </a:r>
          </a:p>
          <a:p>
            <a:pPr lvl="1"/>
            <a:r>
              <a:rPr lang="en-GB" sz="3000" i="1">
                <a:solidFill>
                  <a:schemeClr val="bg1"/>
                </a:solidFill>
                <a:latin typeface="Raleway" panose="020B0003030101060003" pitchFamily="34" charset="0"/>
              </a:rPr>
              <a:t>With your usual clemency.</a:t>
            </a:r>
          </a:p>
        </p:txBody>
      </p:sp>
    </p:spTree>
    <p:extLst>
      <p:ext uri="{BB962C8B-B14F-4D97-AF65-F5344CB8AC3E}">
        <p14:creationId xmlns:p14="http://schemas.microsoft.com/office/powerpoint/2010/main" val="197432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3DA64-4953-A0D0-1B50-E88B7ACB2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51D480-665C-6165-75EE-4D51BDECDD45}"/>
              </a:ext>
            </a:extLst>
          </p:cNvPr>
          <p:cNvSpPr txBox="1"/>
          <p:nvPr/>
        </p:nvSpPr>
        <p:spPr>
          <a:xfrm>
            <a:off x="963258" y="542925"/>
            <a:ext cx="79235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>
                <a:solidFill>
                  <a:schemeClr val="bg1"/>
                </a:solidFill>
                <a:latin typeface="Raleway" panose="020B0003030101060003" pitchFamily="34" charset="0"/>
              </a:rPr>
              <a:t>Te lucis ante terminum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11A42F-17B4-CB22-17D0-7FD4D04EA836}"/>
              </a:ext>
            </a:extLst>
          </p:cNvPr>
          <p:cNvSpPr txBox="1"/>
          <p:nvPr/>
        </p:nvSpPr>
        <p:spPr>
          <a:xfrm>
            <a:off x="663726" y="1452141"/>
            <a:ext cx="10864547" cy="4882015"/>
          </a:xfrm>
          <a:prstGeom prst="rect">
            <a:avLst/>
          </a:prstGeom>
          <a:noFill/>
          <a:effectLst>
            <a:softEdge rad="67804"/>
          </a:effectLst>
        </p:spPr>
        <p:txBody>
          <a:bodyPr wrap="square" lIns="360000" tIns="360000" rIns="360000" bIns="360000" rtlCol="0">
            <a:spAutoFit/>
          </a:bodyPr>
          <a:lstStyle/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Te corda nostra somnient,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te per soporem sentiant,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tuamque semper gloriam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vicina luce concinant.</a:t>
            </a:r>
          </a:p>
          <a:p>
            <a:endParaRPr lang="en-GB" sz="300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lvl="1"/>
            <a:r>
              <a:rPr lang="en-GB" sz="3000" i="1">
                <a:solidFill>
                  <a:schemeClr val="bg1"/>
                </a:solidFill>
                <a:latin typeface="Raleway" panose="020B0003030101060003" pitchFamily="34" charset="0"/>
              </a:rPr>
              <a:t>Our hearts dream of you,</a:t>
            </a:r>
          </a:p>
          <a:p>
            <a:pPr lvl="1"/>
            <a:r>
              <a:rPr lang="en-GB" sz="3000" i="1">
                <a:solidFill>
                  <a:schemeClr val="bg1"/>
                </a:solidFill>
                <a:latin typeface="Raleway" panose="020B0003030101060003" pitchFamily="34" charset="0"/>
              </a:rPr>
              <a:t>We sense you in our sleep,</a:t>
            </a:r>
          </a:p>
          <a:p>
            <a:pPr lvl="1"/>
            <a:r>
              <a:rPr lang="en-GB" sz="3000" i="1">
                <a:solidFill>
                  <a:schemeClr val="bg1"/>
                </a:solidFill>
                <a:latin typeface="Raleway" panose="020B0003030101060003" pitchFamily="34" charset="0"/>
              </a:rPr>
              <a:t>And we always sing your glory</a:t>
            </a:r>
          </a:p>
          <a:p>
            <a:pPr lvl="1"/>
            <a:r>
              <a:rPr lang="en-GB" sz="3000" i="1">
                <a:solidFill>
                  <a:schemeClr val="bg1"/>
                </a:solidFill>
                <a:latin typeface="Raleway" panose="020B0003030101060003" pitchFamily="34" charset="0"/>
              </a:rPr>
              <a:t>close to the light.</a:t>
            </a:r>
          </a:p>
        </p:txBody>
      </p:sp>
    </p:spTree>
    <p:extLst>
      <p:ext uri="{BB962C8B-B14F-4D97-AF65-F5344CB8AC3E}">
        <p14:creationId xmlns:p14="http://schemas.microsoft.com/office/powerpoint/2010/main" val="318085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A6FF4-C1EA-7C14-C9ED-531D5F4AF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55C8BD-C5C9-9195-29A5-BE835BD8D958}"/>
              </a:ext>
            </a:extLst>
          </p:cNvPr>
          <p:cNvSpPr txBox="1"/>
          <p:nvPr/>
        </p:nvSpPr>
        <p:spPr>
          <a:xfrm>
            <a:off x="963258" y="542925"/>
            <a:ext cx="79235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>
                <a:solidFill>
                  <a:schemeClr val="bg1"/>
                </a:solidFill>
                <a:latin typeface="Raleway" panose="020B0003030101060003" pitchFamily="34" charset="0"/>
              </a:rPr>
              <a:t>Te lucis ante terminum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1CC998-0D13-214F-42F2-2302AD3667CE}"/>
              </a:ext>
            </a:extLst>
          </p:cNvPr>
          <p:cNvSpPr txBox="1"/>
          <p:nvPr/>
        </p:nvSpPr>
        <p:spPr>
          <a:xfrm>
            <a:off x="663726" y="1462080"/>
            <a:ext cx="10864547" cy="4882015"/>
          </a:xfrm>
          <a:prstGeom prst="rect">
            <a:avLst/>
          </a:prstGeom>
          <a:noFill/>
          <a:effectLst>
            <a:softEdge rad="67804"/>
          </a:effectLst>
        </p:spPr>
        <p:txBody>
          <a:bodyPr wrap="square" lIns="360000" tIns="360000" rIns="360000" bIns="360000" rtlCol="0">
            <a:spAutoFit/>
          </a:bodyPr>
          <a:lstStyle/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Vitam salubrem tribue,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Nostrum calorem refice,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Tætram noctis caliginem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Tua collustret claritas.</a:t>
            </a:r>
          </a:p>
          <a:p>
            <a:endParaRPr lang="en-GB" sz="300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lvl="1"/>
            <a:r>
              <a:rPr lang="en-GB" sz="3000" i="1">
                <a:solidFill>
                  <a:schemeClr val="bg1"/>
                </a:solidFill>
                <a:latin typeface="Raleway" panose="020B0003030101060003" pitchFamily="34" charset="0"/>
              </a:rPr>
              <a:t>Let dreams and nightly phantasms</a:t>
            </a:r>
          </a:p>
          <a:p>
            <a:pPr lvl="1"/>
            <a:r>
              <a:rPr lang="en-GB" sz="3000" i="1">
                <a:solidFill>
                  <a:schemeClr val="bg1"/>
                </a:solidFill>
                <a:latin typeface="Raleway" panose="020B0003030101060003" pitchFamily="34" charset="0"/>
              </a:rPr>
              <a:t>Depart into the distance;</a:t>
            </a:r>
          </a:p>
          <a:p>
            <a:pPr lvl="1"/>
            <a:r>
              <a:rPr lang="en-GB" sz="3000" i="1">
                <a:solidFill>
                  <a:schemeClr val="bg1"/>
                </a:solidFill>
                <a:latin typeface="Raleway" panose="020B0003030101060003" pitchFamily="34" charset="0"/>
              </a:rPr>
              <a:t>And suppress our enemy</a:t>
            </a:r>
          </a:p>
          <a:p>
            <a:pPr lvl="1"/>
            <a:r>
              <a:rPr lang="en-GB" sz="3000" i="1">
                <a:solidFill>
                  <a:schemeClr val="bg1"/>
                </a:solidFill>
                <a:latin typeface="Raleway" panose="020B0003030101060003" pitchFamily="34" charset="0"/>
              </a:rPr>
              <a:t>So that our bodies are not polluted.</a:t>
            </a:r>
          </a:p>
        </p:txBody>
      </p:sp>
    </p:spTree>
    <p:extLst>
      <p:ext uri="{BB962C8B-B14F-4D97-AF65-F5344CB8AC3E}">
        <p14:creationId xmlns:p14="http://schemas.microsoft.com/office/powerpoint/2010/main" val="292119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798697-B604-5E34-7C7C-78121328C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66A02B-F29F-82D3-1BF2-CA31CF789104}"/>
              </a:ext>
            </a:extLst>
          </p:cNvPr>
          <p:cNvSpPr txBox="1"/>
          <p:nvPr/>
        </p:nvSpPr>
        <p:spPr>
          <a:xfrm>
            <a:off x="93965" y="1155781"/>
            <a:ext cx="10864547" cy="2687559"/>
          </a:xfrm>
          <a:prstGeom prst="rect">
            <a:avLst/>
          </a:prstGeom>
          <a:noFill/>
          <a:effectLst>
            <a:softEdge rad="67804"/>
          </a:effectLst>
        </p:spPr>
        <p:txBody>
          <a:bodyPr wrap="square" lIns="360000" tIns="360000" rIns="360000" bIns="360000" rtlCol="0">
            <a:spAutoFit/>
          </a:bodyPr>
          <a:lstStyle/>
          <a:p>
            <a:r>
              <a:rPr lang="en-GB" sz="3200">
                <a:solidFill>
                  <a:schemeClr val="bg1"/>
                </a:solidFill>
                <a:latin typeface="Raleway" panose="020B0003030101060003" pitchFamily="34" charset="0"/>
              </a:rPr>
              <a:t>De grandes cuillers de neige</a:t>
            </a:r>
            <a:br>
              <a:rPr lang="en-GB" sz="3200">
                <a:solidFill>
                  <a:schemeClr val="bg1"/>
                </a:solidFill>
                <a:latin typeface="Raleway" panose="020B0003030101060003" pitchFamily="34" charset="0"/>
              </a:rPr>
            </a:br>
            <a:r>
              <a:rPr lang="en-GB" sz="3200">
                <a:solidFill>
                  <a:schemeClr val="bg1"/>
                </a:solidFill>
                <a:latin typeface="Raleway" panose="020B0003030101060003" pitchFamily="34" charset="0"/>
              </a:rPr>
              <a:t>Ramassent nos pieds glacés</a:t>
            </a:r>
            <a:br>
              <a:rPr lang="en-GB" sz="3200">
                <a:solidFill>
                  <a:schemeClr val="bg1"/>
                </a:solidFill>
                <a:latin typeface="Raleway" panose="020B0003030101060003" pitchFamily="34" charset="0"/>
              </a:rPr>
            </a:br>
            <a:r>
              <a:rPr lang="en-GB" sz="3200">
                <a:solidFill>
                  <a:schemeClr val="bg1"/>
                </a:solidFill>
                <a:latin typeface="Raleway" panose="020B0003030101060003" pitchFamily="34" charset="0"/>
              </a:rPr>
              <a:t>Et d’une dure parole</a:t>
            </a:r>
            <a:br>
              <a:rPr lang="en-GB" sz="3200">
                <a:solidFill>
                  <a:schemeClr val="bg1"/>
                </a:solidFill>
                <a:latin typeface="Raleway" panose="020B0003030101060003" pitchFamily="34" charset="0"/>
              </a:rPr>
            </a:br>
            <a:r>
              <a:rPr lang="en-GB" sz="3200">
                <a:solidFill>
                  <a:schemeClr val="bg1"/>
                </a:solidFill>
                <a:latin typeface="Raleway" panose="020B0003030101060003" pitchFamily="34" charset="0"/>
              </a:rPr>
              <a:t>Nous heurtons l’hiver têtu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5B6A07-55A7-8572-D6BC-43593200E5FE}"/>
              </a:ext>
            </a:extLst>
          </p:cNvPr>
          <p:cNvSpPr txBox="1"/>
          <p:nvPr/>
        </p:nvSpPr>
        <p:spPr>
          <a:xfrm>
            <a:off x="1585913" y="3637463"/>
            <a:ext cx="9658353" cy="2687559"/>
          </a:xfrm>
          <a:prstGeom prst="rect">
            <a:avLst/>
          </a:prstGeom>
          <a:noFill/>
          <a:effectLst>
            <a:softEdge rad="67804"/>
          </a:effectLst>
        </p:spPr>
        <p:txBody>
          <a:bodyPr wrap="square" lIns="360000" tIns="360000" rIns="360000" bIns="360000" rtlCol="0">
            <a:spAutoFit/>
          </a:bodyPr>
          <a:lstStyle/>
          <a:p>
            <a:r>
              <a:rPr lang="en-GB" sz="3200" i="1">
                <a:solidFill>
                  <a:schemeClr val="bg1"/>
                </a:solidFill>
                <a:latin typeface="Raleway" panose="020B0003030101060003" pitchFamily="34" charset="0"/>
              </a:rPr>
              <a:t>Great scoops of snow</a:t>
            </a:r>
          </a:p>
          <a:p>
            <a:r>
              <a:rPr lang="en-GB" sz="3200" i="1">
                <a:solidFill>
                  <a:schemeClr val="bg1"/>
                </a:solidFill>
                <a:latin typeface="Raleway" panose="020B0003030101060003" pitchFamily="34" charset="0"/>
              </a:rPr>
              <a:t>Shovel up our frozen feet</a:t>
            </a:r>
          </a:p>
          <a:p>
            <a:r>
              <a:rPr lang="en-GB" sz="3200" i="1">
                <a:solidFill>
                  <a:schemeClr val="bg1"/>
                </a:solidFill>
                <a:latin typeface="Raleway" panose="020B0003030101060003" pitchFamily="34" charset="0"/>
              </a:rPr>
              <a:t>And with harsh word</a:t>
            </a:r>
          </a:p>
          <a:p>
            <a:r>
              <a:rPr lang="en-GB" sz="3200" i="1">
                <a:solidFill>
                  <a:schemeClr val="bg1"/>
                </a:solidFill>
                <a:latin typeface="Raleway" panose="020B0003030101060003" pitchFamily="34" charset="0"/>
              </a:rPr>
              <a:t>We stumble into stubborn winter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185494-A53F-3E5D-4316-5E3F6FD1FF28}"/>
              </a:ext>
            </a:extLst>
          </p:cNvPr>
          <p:cNvSpPr txBox="1"/>
          <p:nvPr/>
        </p:nvSpPr>
        <p:spPr>
          <a:xfrm>
            <a:off x="377471" y="352285"/>
            <a:ext cx="110692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>
                <a:solidFill>
                  <a:schemeClr val="bg1"/>
                </a:solidFill>
                <a:latin typeface="Raleway" panose="020B0003030101060003" pitchFamily="34" charset="0"/>
              </a:rPr>
              <a:t>I. De grandes cuillers de neige</a:t>
            </a:r>
          </a:p>
        </p:txBody>
      </p:sp>
    </p:spTree>
    <p:extLst>
      <p:ext uri="{BB962C8B-B14F-4D97-AF65-F5344CB8AC3E}">
        <p14:creationId xmlns:p14="http://schemas.microsoft.com/office/powerpoint/2010/main" val="259545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DC4A8-F161-7003-67A6-FE703479B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88ADC3-C0BD-AC6D-DA6C-86DCAA493D5A}"/>
              </a:ext>
            </a:extLst>
          </p:cNvPr>
          <p:cNvSpPr txBox="1"/>
          <p:nvPr/>
        </p:nvSpPr>
        <p:spPr>
          <a:xfrm>
            <a:off x="963258" y="542925"/>
            <a:ext cx="79235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>
                <a:solidFill>
                  <a:schemeClr val="bg1"/>
                </a:solidFill>
                <a:latin typeface="Raleway" panose="020B0003030101060003" pitchFamily="34" charset="0"/>
              </a:rPr>
              <a:t>Te lucis ante terminum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EE0EAB-99A4-D46C-165E-7834A91AB47D}"/>
              </a:ext>
            </a:extLst>
          </p:cNvPr>
          <p:cNvSpPr txBox="1"/>
          <p:nvPr/>
        </p:nvSpPr>
        <p:spPr>
          <a:xfrm>
            <a:off x="663726" y="1452141"/>
            <a:ext cx="10864547" cy="4882015"/>
          </a:xfrm>
          <a:prstGeom prst="rect">
            <a:avLst/>
          </a:prstGeom>
          <a:noFill/>
          <a:effectLst>
            <a:softEdge rad="67804"/>
          </a:effectLst>
        </p:spPr>
        <p:txBody>
          <a:bodyPr wrap="square" lIns="360000" tIns="360000" rIns="360000" bIns="360000" rtlCol="0">
            <a:spAutoFit/>
          </a:bodyPr>
          <a:lstStyle/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Præsta, Pater omnipotens,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Per Iesum Christum Dominum,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Qui tecum in perpetuum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Regnat cum Sancto Spiritu.</a:t>
            </a:r>
          </a:p>
          <a:p>
            <a:endParaRPr lang="en-GB" sz="300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lvl="1"/>
            <a:r>
              <a:rPr lang="en-GB" sz="3000" i="1">
                <a:solidFill>
                  <a:schemeClr val="bg1"/>
                </a:solidFill>
                <a:latin typeface="Raleway" panose="020B0003030101060003" pitchFamily="34" charset="0"/>
              </a:rPr>
              <a:t>Grant this, almighty Father,</a:t>
            </a:r>
          </a:p>
          <a:p>
            <a:pPr lvl="1"/>
            <a:r>
              <a:rPr lang="en-GB" sz="3000" i="1" spc="-100">
                <a:solidFill>
                  <a:schemeClr val="bg1"/>
                </a:solidFill>
                <a:latin typeface="Raleway" panose="020B0003030101060003" pitchFamily="34" charset="0"/>
              </a:rPr>
              <a:t>Through Jesus Christ our Lord</a:t>
            </a:r>
            <a:r>
              <a:rPr lang="en-GB" sz="3000" i="1">
                <a:solidFill>
                  <a:schemeClr val="bg1"/>
                </a:solidFill>
                <a:latin typeface="Raleway" panose="020B0003030101060003" pitchFamily="34" charset="0"/>
              </a:rPr>
              <a:t>,</a:t>
            </a:r>
          </a:p>
          <a:p>
            <a:pPr lvl="1"/>
            <a:r>
              <a:rPr lang="en-GB" sz="3000" i="1">
                <a:solidFill>
                  <a:schemeClr val="bg1"/>
                </a:solidFill>
                <a:latin typeface="Raleway" panose="020B0003030101060003" pitchFamily="34" charset="0"/>
              </a:rPr>
              <a:t>who reigns with you forever</a:t>
            </a:r>
          </a:p>
          <a:p>
            <a:pPr lvl="1"/>
            <a:r>
              <a:rPr lang="en-GB" sz="3000" i="1">
                <a:solidFill>
                  <a:schemeClr val="bg1"/>
                </a:solidFill>
                <a:latin typeface="Raleway" panose="020B0003030101060003" pitchFamily="34" charset="0"/>
              </a:rPr>
              <a:t>with the Holy Spirit.</a:t>
            </a:r>
          </a:p>
        </p:txBody>
      </p:sp>
    </p:spTree>
    <p:extLst>
      <p:ext uri="{BB962C8B-B14F-4D97-AF65-F5344CB8AC3E}">
        <p14:creationId xmlns:p14="http://schemas.microsoft.com/office/powerpoint/2010/main" val="292235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D6EAFD-C7B8-1E18-802A-AECE965C6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03339C-9A06-10A9-3447-DB30914E22C4}"/>
              </a:ext>
            </a:extLst>
          </p:cNvPr>
          <p:cNvSpPr txBox="1"/>
          <p:nvPr/>
        </p:nvSpPr>
        <p:spPr>
          <a:xfrm>
            <a:off x="963258" y="542925"/>
            <a:ext cx="79235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>
                <a:solidFill>
                  <a:schemeClr val="bg1"/>
                </a:solidFill>
                <a:latin typeface="Raleway" panose="020B0003030101060003" pitchFamily="34" charset="0"/>
              </a:rPr>
              <a:t>Laudibus in sanctis</a:t>
            </a:r>
          </a:p>
          <a:p>
            <a:r>
              <a:rPr lang="en-GB" sz="2400">
                <a:solidFill>
                  <a:schemeClr val="bg1"/>
                </a:solidFill>
                <a:latin typeface="Raleway" panose="020B0003030101060003" pitchFamily="34" charset="0"/>
              </a:rPr>
              <a:t>William Byrd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935120-AD2D-5646-174C-112481FE5446}"/>
              </a:ext>
            </a:extLst>
          </p:cNvPr>
          <p:cNvSpPr txBox="1"/>
          <p:nvPr/>
        </p:nvSpPr>
        <p:spPr>
          <a:xfrm>
            <a:off x="663726" y="1452141"/>
            <a:ext cx="10864547" cy="4882015"/>
          </a:xfrm>
          <a:prstGeom prst="rect">
            <a:avLst/>
          </a:prstGeom>
          <a:noFill/>
          <a:effectLst>
            <a:softEdge rad="67804"/>
          </a:effectLst>
        </p:spPr>
        <p:txBody>
          <a:bodyPr wrap="square" lIns="360000" tIns="360000" rIns="360000" bIns="360000" rtlCol="0">
            <a:spAutoFit/>
          </a:bodyPr>
          <a:lstStyle/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Laudibus in sanctis Dominum celebrate supremum: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Firmamenta sonent inclita facta Dei.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Inclita facta Dei cantate, sacraque potentis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Voce potestatem sæpe sonate manus.</a:t>
            </a:r>
          </a:p>
          <a:p>
            <a:endParaRPr lang="en-GB" sz="300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lvl="1"/>
            <a:r>
              <a:rPr lang="en-GB" sz="3000" i="1">
                <a:solidFill>
                  <a:schemeClr val="bg1"/>
                </a:solidFill>
                <a:latin typeface="Raleway" panose="020B0003030101060003" pitchFamily="34" charset="0"/>
              </a:rPr>
              <a:t>Celebrate the Lord most high in holy praises:</a:t>
            </a:r>
          </a:p>
          <a:p>
            <a:pPr lvl="1"/>
            <a:r>
              <a:rPr lang="en-GB" sz="3000" i="1">
                <a:solidFill>
                  <a:schemeClr val="bg1"/>
                </a:solidFill>
                <a:latin typeface="Raleway" panose="020B0003030101060003" pitchFamily="34" charset="0"/>
              </a:rPr>
              <a:t>Let the firmament echo the glorious deeds of God.</a:t>
            </a:r>
          </a:p>
          <a:p>
            <a:pPr lvl="1"/>
            <a:r>
              <a:rPr lang="en-GB" sz="3000" i="1">
                <a:solidFill>
                  <a:schemeClr val="bg1"/>
                </a:solidFill>
                <a:latin typeface="Raleway" panose="020B0003030101060003" pitchFamily="34" charset="0"/>
              </a:rPr>
              <a:t>Sing ye the glorious deeds of God, and with holy voice</a:t>
            </a:r>
          </a:p>
          <a:p>
            <a:pPr lvl="1"/>
            <a:r>
              <a:rPr lang="en-GB" sz="3000" i="1">
                <a:solidFill>
                  <a:schemeClr val="bg1"/>
                </a:solidFill>
                <a:latin typeface="Raleway" panose="020B0003030101060003" pitchFamily="34" charset="0"/>
              </a:rPr>
              <a:t>Sound forth oft the power of his mighty hand.</a:t>
            </a:r>
          </a:p>
        </p:txBody>
      </p:sp>
    </p:spTree>
    <p:extLst>
      <p:ext uri="{BB962C8B-B14F-4D97-AF65-F5344CB8AC3E}">
        <p14:creationId xmlns:p14="http://schemas.microsoft.com/office/powerpoint/2010/main" val="264885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B03D4-E4BB-8212-894D-575CEF966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BA974B-800E-C953-2889-ABBF7B060EAE}"/>
              </a:ext>
            </a:extLst>
          </p:cNvPr>
          <p:cNvSpPr txBox="1"/>
          <p:nvPr/>
        </p:nvSpPr>
        <p:spPr>
          <a:xfrm>
            <a:off x="963258" y="542925"/>
            <a:ext cx="79235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>
                <a:solidFill>
                  <a:schemeClr val="bg1"/>
                </a:solidFill>
                <a:latin typeface="Raleway" panose="020B0003030101060003" pitchFamily="34" charset="0"/>
              </a:rPr>
              <a:t>Laudibus in sanctis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486F88-4AF5-FEBA-33D0-986FC8CC02E6}"/>
              </a:ext>
            </a:extLst>
          </p:cNvPr>
          <p:cNvSpPr txBox="1"/>
          <p:nvPr/>
        </p:nvSpPr>
        <p:spPr>
          <a:xfrm>
            <a:off x="663726" y="1452141"/>
            <a:ext cx="11347299" cy="4882015"/>
          </a:xfrm>
          <a:prstGeom prst="rect">
            <a:avLst/>
          </a:prstGeom>
          <a:noFill/>
          <a:effectLst>
            <a:softEdge rad="67804"/>
          </a:effectLst>
        </p:spPr>
        <p:txBody>
          <a:bodyPr wrap="square" lIns="360000" tIns="360000" rIns="360000" bIns="360000" rtlCol="0">
            <a:spAutoFit/>
          </a:bodyPr>
          <a:lstStyle/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Magnificum Domini cantet tuba martia nomen: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Pieria Domino concelebrate lira.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Laude Dei resonent resonantia tympana summi: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Alta sacri resonent organa laude Dei.</a:t>
            </a:r>
          </a:p>
          <a:p>
            <a:endParaRPr lang="en-GB" sz="300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lvl="1"/>
            <a:r>
              <a:rPr lang="en-GB" sz="3000" i="1">
                <a:solidFill>
                  <a:schemeClr val="bg1"/>
                </a:solidFill>
                <a:latin typeface="Raleway" panose="020B0003030101060003" pitchFamily="34" charset="0"/>
              </a:rPr>
              <a:t>Let the warlike trumpet sing the great name of the Lord:</a:t>
            </a:r>
          </a:p>
          <a:p>
            <a:pPr lvl="1"/>
            <a:r>
              <a:rPr lang="en-GB" sz="3000" i="1">
                <a:solidFill>
                  <a:schemeClr val="bg1"/>
                </a:solidFill>
                <a:latin typeface="Raleway" panose="020B0003030101060003" pitchFamily="34" charset="0"/>
              </a:rPr>
              <a:t>Celebrate the Lord with Pierian lyre.</a:t>
            </a:r>
          </a:p>
          <a:p>
            <a:pPr lvl="1"/>
            <a:r>
              <a:rPr lang="en-GB" sz="3000" i="1" spc="-100">
                <a:solidFill>
                  <a:schemeClr val="bg1"/>
                </a:solidFill>
                <a:latin typeface="Raleway" panose="020B0003030101060003" pitchFamily="34" charset="0"/>
              </a:rPr>
              <a:t>Let resounding timbrels ring to the praises of the most-high God,</a:t>
            </a:r>
          </a:p>
          <a:p>
            <a:pPr lvl="1"/>
            <a:r>
              <a:rPr lang="en-GB" sz="3000" i="1">
                <a:solidFill>
                  <a:schemeClr val="bg1"/>
                </a:solidFill>
                <a:latin typeface="Raleway" panose="020B0003030101060003" pitchFamily="34" charset="0"/>
              </a:rPr>
              <a:t>Lofty organs peal to the praise of the holy God.</a:t>
            </a:r>
          </a:p>
        </p:txBody>
      </p:sp>
    </p:spTree>
    <p:extLst>
      <p:ext uri="{BB962C8B-B14F-4D97-AF65-F5344CB8AC3E}">
        <p14:creationId xmlns:p14="http://schemas.microsoft.com/office/powerpoint/2010/main" val="419485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ACD81-EDE9-FD27-D633-4FC6DF4A3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A5CFC2-D56D-429C-D8FC-B2A01DD53844}"/>
              </a:ext>
            </a:extLst>
          </p:cNvPr>
          <p:cNvSpPr txBox="1"/>
          <p:nvPr/>
        </p:nvSpPr>
        <p:spPr>
          <a:xfrm>
            <a:off x="963258" y="542925"/>
            <a:ext cx="79235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>
                <a:solidFill>
                  <a:schemeClr val="bg1"/>
                </a:solidFill>
                <a:latin typeface="Raleway" panose="020B0003030101060003" pitchFamily="34" charset="0"/>
              </a:rPr>
              <a:t>Laudibus in sanctis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015DD4-8FB8-D113-64D5-F4E12180C39A}"/>
              </a:ext>
            </a:extLst>
          </p:cNvPr>
          <p:cNvSpPr txBox="1"/>
          <p:nvPr/>
        </p:nvSpPr>
        <p:spPr>
          <a:xfrm>
            <a:off x="663726" y="1147755"/>
            <a:ext cx="11594949" cy="5728400"/>
          </a:xfrm>
          <a:prstGeom prst="rect">
            <a:avLst/>
          </a:prstGeom>
          <a:noFill/>
          <a:effectLst>
            <a:softEdge rad="67804"/>
          </a:effectLst>
        </p:spPr>
        <p:txBody>
          <a:bodyPr wrap="square" lIns="360000" tIns="360000" rIns="360000" bIns="360000" rtlCol="0">
            <a:spAutoFit/>
          </a:bodyPr>
          <a:lstStyle/>
          <a:p>
            <a:r>
              <a:rPr lang="en-GB" sz="2500">
                <a:solidFill>
                  <a:schemeClr val="bg1"/>
                </a:solidFill>
                <a:latin typeface="Raleway" panose="020B0003030101060003" pitchFamily="34" charset="0"/>
              </a:rPr>
              <a:t>Hunc arguta canant tenui psalteria corda,</a:t>
            </a:r>
          </a:p>
          <a:p>
            <a:r>
              <a:rPr lang="en-GB" sz="2500">
                <a:solidFill>
                  <a:schemeClr val="bg1"/>
                </a:solidFill>
                <a:latin typeface="Raleway" panose="020B0003030101060003" pitchFamily="34" charset="0"/>
              </a:rPr>
              <a:t>Hunc agili laudet læta chorea pede.</a:t>
            </a:r>
          </a:p>
          <a:p>
            <a:r>
              <a:rPr lang="en-GB" sz="2500">
                <a:solidFill>
                  <a:schemeClr val="bg1"/>
                </a:solidFill>
                <a:latin typeface="Raleway" panose="020B0003030101060003" pitchFamily="34" charset="0"/>
              </a:rPr>
              <a:t>Concava divinas effundant cymbala laudes,</a:t>
            </a:r>
          </a:p>
          <a:p>
            <a:r>
              <a:rPr lang="en-GB" sz="2500">
                <a:solidFill>
                  <a:schemeClr val="bg1"/>
                </a:solidFill>
                <a:latin typeface="Raleway" panose="020B0003030101060003" pitchFamily="34" charset="0"/>
              </a:rPr>
              <a:t>Cymbala dulcisona laude repleta Dei.</a:t>
            </a:r>
          </a:p>
          <a:p>
            <a:r>
              <a:rPr lang="en-GB" sz="2500">
                <a:solidFill>
                  <a:schemeClr val="bg1"/>
                </a:solidFill>
                <a:latin typeface="Raleway" panose="020B0003030101060003" pitchFamily="34" charset="0"/>
              </a:rPr>
              <a:t>Omne quod æthereis in mundo vescitur auris</a:t>
            </a:r>
          </a:p>
          <a:p>
            <a:r>
              <a:rPr lang="en-GB" sz="2500">
                <a:solidFill>
                  <a:schemeClr val="bg1"/>
                </a:solidFill>
                <a:latin typeface="Raleway" panose="020B0003030101060003" pitchFamily="34" charset="0"/>
              </a:rPr>
              <a:t>Alleluia canat tempus in omne Deo.</a:t>
            </a:r>
          </a:p>
          <a:p>
            <a:endParaRPr lang="en-GB" sz="250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lvl="1"/>
            <a:r>
              <a:rPr lang="en-GB" sz="2500" i="1">
                <a:solidFill>
                  <a:schemeClr val="bg1"/>
                </a:solidFill>
                <a:latin typeface="Raleway" panose="020B0003030101060003" pitchFamily="34" charset="0"/>
              </a:rPr>
              <a:t>Him let melodious psalteries sing with fine string,</a:t>
            </a:r>
          </a:p>
          <a:p>
            <a:pPr lvl="1"/>
            <a:r>
              <a:rPr lang="en-GB" sz="2500" i="1">
                <a:solidFill>
                  <a:schemeClr val="bg1"/>
                </a:solidFill>
                <a:latin typeface="Raleway" panose="020B0003030101060003" pitchFamily="34" charset="0"/>
              </a:rPr>
              <a:t>Him let joyful dance praise with nimble foot.</a:t>
            </a:r>
          </a:p>
          <a:p>
            <a:pPr lvl="1"/>
            <a:r>
              <a:rPr lang="en-GB" sz="2500" i="1">
                <a:solidFill>
                  <a:schemeClr val="bg1"/>
                </a:solidFill>
                <a:latin typeface="Raleway" panose="020B0003030101060003" pitchFamily="34" charset="0"/>
              </a:rPr>
              <a:t>Let hollow cymbals pour forth divine praises,</a:t>
            </a:r>
          </a:p>
          <a:p>
            <a:pPr lvl="1"/>
            <a:r>
              <a:rPr lang="en-GB" sz="2500" i="1">
                <a:solidFill>
                  <a:schemeClr val="bg1"/>
                </a:solidFill>
                <a:latin typeface="Raleway" panose="020B0003030101060003" pitchFamily="34" charset="0"/>
              </a:rPr>
              <a:t>Cymbals filled with the sweet-sounding praise of God.</a:t>
            </a:r>
          </a:p>
          <a:p>
            <a:pPr lvl="1"/>
            <a:r>
              <a:rPr lang="en-GB" sz="2500" i="1">
                <a:solidFill>
                  <a:schemeClr val="bg1"/>
                </a:solidFill>
                <a:latin typeface="Raleway" panose="020B0003030101060003" pitchFamily="34" charset="0"/>
              </a:rPr>
              <a:t>Let everything in the world that feeds upon the air of heaven</a:t>
            </a:r>
          </a:p>
          <a:p>
            <a:pPr lvl="1"/>
            <a:r>
              <a:rPr lang="en-GB" sz="2500" i="1">
                <a:solidFill>
                  <a:schemeClr val="bg1"/>
                </a:solidFill>
                <a:latin typeface="Raleway" panose="020B0003030101060003" pitchFamily="34" charset="0"/>
              </a:rPr>
              <a:t>Sing Alleluia to God for evermore.</a:t>
            </a:r>
          </a:p>
        </p:txBody>
      </p:sp>
    </p:spTree>
    <p:extLst>
      <p:ext uri="{BB962C8B-B14F-4D97-AF65-F5344CB8AC3E}">
        <p14:creationId xmlns:p14="http://schemas.microsoft.com/office/powerpoint/2010/main" val="394694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B37C49-CE1A-FC56-1F4E-0231CA3540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AE4743-A82F-D8D8-B8E0-435D360C1A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39315" cy="6858000"/>
          </a:xfrm>
          <a:prstGeom prst="rect">
            <a:avLst/>
          </a:prstGeom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8C56BF-47A5-95EA-DB68-5A58975AECCB}"/>
              </a:ext>
            </a:extLst>
          </p:cNvPr>
          <p:cNvSpPr txBox="1"/>
          <p:nvPr/>
        </p:nvSpPr>
        <p:spPr>
          <a:xfrm>
            <a:off x="963258" y="542925"/>
            <a:ext cx="79235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>
                <a:latin typeface="Raleway" panose="020B0003030101060003" pitchFamily="34" charset="0"/>
              </a:rPr>
              <a:t>Gøta</a:t>
            </a:r>
          </a:p>
          <a:p>
            <a:r>
              <a:rPr lang="en-GB" sz="3000">
                <a:latin typeface="Raleway" panose="020B0003030101060003" pitchFamily="34" charset="0"/>
              </a:rPr>
              <a:t>Peder Karlsson</a:t>
            </a:r>
          </a:p>
          <a:p>
            <a:r>
              <a:rPr lang="en-GB" sz="3000">
                <a:latin typeface="Raleway" panose="020B0003030101060003" pitchFamily="34" charset="0"/>
              </a:rPr>
              <a:t>The Real Group</a:t>
            </a:r>
          </a:p>
        </p:txBody>
      </p:sp>
    </p:spTree>
    <p:extLst>
      <p:ext uri="{BB962C8B-B14F-4D97-AF65-F5344CB8AC3E}">
        <p14:creationId xmlns:p14="http://schemas.microsoft.com/office/powerpoint/2010/main" val="197886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ECF53-A234-71AA-E2D5-EA118B1C0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45F018-17BC-C704-81D8-814FF45AD517}"/>
              </a:ext>
            </a:extLst>
          </p:cNvPr>
          <p:cNvSpPr txBox="1"/>
          <p:nvPr/>
        </p:nvSpPr>
        <p:spPr>
          <a:xfrm>
            <a:off x="963258" y="542925"/>
            <a:ext cx="79235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>
                <a:solidFill>
                  <a:schemeClr val="bg1"/>
                </a:solidFill>
                <a:latin typeface="Raleway" panose="020B0003030101060003" pitchFamily="34" charset="0"/>
              </a:rPr>
              <a:t>The lark in the clear air</a:t>
            </a:r>
          </a:p>
          <a:p>
            <a:r>
              <a:rPr lang="en-GB" sz="2400">
                <a:solidFill>
                  <a:schemeClr val="bg1"/>
                </a:solidFill>
                <a:latin typeface="Raleway" panose="020B0003030101060003" pitchFamily="34" charset="0"/>
              </a:rPr>
              <a:t>Andrew Carter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6DB605-3910-1F84-FDEB-63FC0A789A73}"/>
              </a:ext>
            </a:extLst>
          </p:cNvPr>
          <p:cNvSpPr txBox="1"/>
          <p:nvPr/>
        </p:nvSpPr>
        <p:spPr>
          <a:xfrm>
            <a:off x="663726" y="1452141"/>
            <a:ext cx="10864547" cy="4882015"/>
          </a:xfrm>
          <a:prstGeom prst="rect">
            <a:avLst/>
          </a:prstGeom>
          <a:noFill/>
          <a:effectLst>
            <a:softEdge rad="67804"/>
          </a:effectLst>
        </p:spPr>
        <p:txBody>
          <a:bodyPr wrap="square" lIns="360000" tIns="360000" rIns="360000" bIns="360000" rtlCol="0">
            <a:spAutoFit/>
          </a:bodyPr>
          <a:lstStyle/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Dear thoughts are in my mind,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And my soul soars enchanted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As I hear the sweet lark sing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In the clear air of the day.</a:t>
            </a:r>
          </a:p>
          <a:p>
            <a:endParaRPr lang="en-GB" sz="300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For a tender beaming smile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To my hope has been granted,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And tomorrow she shall hear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All my fond heart would say.</a:t>
            </a:r>
          </a:p>
        </p:txBody>
      </p:sp>
    </p:spTree>
    <p:extLst>
      <p:ext uri="{BB962C8B-B14F-4D97-AF65-F5344CB8AC3E}">
        <p14:creationId xmlns:p14="http://schemas.microsoft.com/office/powerpoint/2010/main" val="336564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2DB18-D4BA-EB5D-7C50-C4B5E239C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DAE490-C7A5-2F04-05CD-6DC09781D9CB}"/>
              </a:ext>
            </a:extLst>
          </p:cNvPr>
          <p:cNvSpPr txBox="1"/>
          <p:nvPr/>
        </p:nvSpPr>
        <p:spPr>
          <a:xfrm>
            <a:off x="963258" y="542925"/>
            <a:ext cx="79235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>
                <a:solidFill>
                  <a:schemeClr val="bg1"/>
                </a:solidFill>
                <a:latin typeface="Raleway" panose="020B0003030101060003" pitchFamily="34" charset="0"/>
              </a:rPr>
              <a:t>The lark in the clear air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57AD88-B661-4128-0C12-1A13A38B6A90}"/>
              </a:ext>
            </a:extLst>
          </p:cNvPr>
          <p:cNvSpPr txBox="1"/>
          <p:nvPr/>
        </p:nvSpPr>
        <p:spPr>
          <a:xfrm>
            <a:off x="663726" y="1452141"/>
            <a:ext cx="10864547" cy="4882015"/>
          </a:xfrm>
          <a:prstGeom prst="rect">
            <a:avLst/>
          </a:prstGeom>
          <a:noFill/>
          <a:effectLst>
            <a:softEdge rad="67804"/>
          </a:effectLst>
        </p:spPr>
        <p:txBody>
          <a:bodyPr wrap="square" lIns="360000" tIns="360000" rIns="360000" bIns="360000" rtlCol="0">
            <a:spAutoFit/>
          </a:bodyPr>
          <a:lstStyle/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I shall tell her all my love,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All my soul's adoration,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And I think she will hear me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And will not say me nay.</a:t>
            </a:r>
          </a:p>
          <a:p>
            <a:endParaRPr lang="en-GB" sz="300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It is this that gives my soul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All its joyous elation,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As I hear the sweet lark sing</a:t>
            </a:r>
          </a:p>
          <a:p>
            <a:r>
              <a:rPr lang="en-GB" sz="3000">
                <a:solidFill>
                  <a:schemeClr val="bg1"/>
                </a:solidFill>
                <a:latin typeface="Raleway" panose="020B0003030101060003" pitchFamily="34" charset="0"/>
              </a:rPr>
              <a:t>In the clear air of the day.</a:t>
            </a:r>
          </a:p>
        </p:txBody>
      </p:sp>
    </p:spTree>
    <p:extLst>
      <p:ext uri="{BB962C8B-B14F-4D97-AF65-F5344CB8AC3E}">
        <p14:creationId xmlns:p14="http://schemas.microsoft.com/office/powerpoint/2010/main" val="388516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B819B-B04B-432E-56F9-D8BA37E07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45138B-5C91-1D68-201E-F6736E3262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226954" cy="80970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BDB0E6-2B5F-67A3-C907-2A17C541EC4E}"/>
              </a:ext>
            </a:extLst>
          </p:cNvPr>
          <p:cNvSpPr txBox="1"/>
          <p:nvPr/>
        </p:nvSpPr>
        <p:spPr>
          <a:xfrm>
            <a:off x="695628" y="591991"/>
            <a:ext cx="7923567" cy="147732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en-GB" sz="3600" b="1" dirty="0">
                <a:effectLst>
                  <a:outerShdw blurRad="50800" dist="38100" dir="10800000" algn="r" rotWithShape="0">
                    <a:schemeClr val="bg1">
                      <a:alpha val="71000"/>
                    </a:schemeClr>
                  </a:outerShdw>
                </a:effectLst>
                <a:latin typeface="Raleway" panose="020B0003030101060003" pitchFamily="34" charset="0"/>
              </a:rPr>
              <a:t>Let’s do it</a:t>
            </a:r>
          </a:p>
          <a:p>
            <a:r>
              <a:rPr lang="en-GB" sz="3000" dirty="0">
                <a:effectLst>
                  <a:outerShdw blurRad="50800" dist="38100" dir="10800000" algn="r" rotWithShape="0">
                    <a:schemeClr val="bg1">
                      <a:alpha val="71000"/>
                    </a:schemeClr>
                  </a:outerShdw>
                </a:effectLst>
                <a:latin typeface="Raleway" panose="020B0003030101060003" pitchFamily="34" charset="0"/>
              </a:rPr>
              <a:t>Cole Porter</a:t>
            </a:r>
          </a:p>
          <a:p>
            <a:r>
              <a:rPr lang="en-GB" sz="2400" dirty="0">
                <a:effectLst>
                  <a:outerShdw blurRad="50800" dist="38100" dir="10800000" algn="r" rotWithShape="0">
                    <a:schemeClr val="bg1">
                      <a:alpha val="71000"/>
                    </a:schemeClr>
                  </a:outerShdw>
                </a:effectLst>
                <a:latin typeface="Raleway" panose="020B0003030101060003" pitchFamily="34" charset="0"/>
              </a:rPr>
              <a:t>arranged by David Blackwell</a:t>
            </a:r>
          </a:p>
        </p:txBody>
      </p:sp>
    </p:spTree>
    <p:extLst>
      <p:ext uri="{BB962C8B-B14F-4D97-AF65-F5344CB8AC3E}">
        <p14:creationId xmlns:p14="http://schemas.microsoft.com/office/powerpoint/2010/main" val="412935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DE0526-48A2-3272-FEDE-D1622037C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0B2325-34C1-B888-D1A4-408A029CD3AF}"/>
              </a:ext>
            </a:extLst>
          </p:cNvPr>
          <p:cNvSpPr txBox="1"/>
          <p:nvPr/>
        </p:nvSpPr>
        <p:spPr>
          <a:xfrm>
            <a:off x="963258" y="542925"/>
            <a:ext cx="79235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>
                <a:latin typeface="Raleway" panose="020B0003030101060003" pitchFamily="34" charset="0"/>
              </a:rPr>
              <a:t>Let’s do 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D70F69-EC38-F48C-E0F1-02B168F10049}"/>
              </a:ext>
            </a:extLst>
          </p:cNvPr>
          <p:cNvSpPr txBox="1"/>
          <p:nvPr/>
        </p:nvSpPr>
        <p:spPr>
          <a:xfrm>
            <a:off x="663726" y="935309"/>
            <a:ext cx="10864547" cy="5805345"/>
          </a:xfrm>
          <a:prstGeom prst="rect">
            <a:avLst/>
          </a:prstGeom>
          <a:noFill/>
          <a:effectLst>
            <a:softEdge rad="67804"/>
          </a:effectLst>
        </p:spPr>
        <p:txBody>
          <a:bodyPr wrap="square" lIns="360000" tIns="360000" rIns="360000" bIns="360000" rtlCol="0">
            <a:spAutoFit/>
          </a:bodyPr>
          <a:lstStyle/>
          <a:p>
            <a:r>
              <a:rPr lang="en-GB" sz="3000">
                <a:latin typeface="Raleway" panose="020B0003030101060003" pitchFamily="34" charset="0"/>
              </a:rPr>
              <a:t>When the little bluebird,</a:t>
            </a:r>
          </a:p>
          <a:p>
            <a:r>
              <a:rPr lang="en-GB" sz="3000">
                <a:latin typeface="Raleway" panose="020B0003030101060003" pitchFamily="34" charset="0"/>
              </a:rPr>
              <a:t>Who has never said a word,</a:t>
            </a:r>
          </a:p>
          <a:p>
            <a:r>
              <a:rPr lang="en-GB" sz="3000">
                <a:latin typeface="Raleway" panose="020B0003030101060003" pitchFamily="34" charset="0"/>
              </a:rPr>
              <a:t>Starts to sing: 'Spring, Spring';</a:t>
            </a:r>
          </a:p>
          <a:p>
            <a:r>
              <a:rPr lang="en-GB" sz="3000">
                <a:latin typeface="Raleway" panose="020B0003030101060003" pitchFamily="34" charset="0"/>
              </a:rPr>
              <a:t>When the little bluebell,</a:t>
            </a:r>
          </a:p>
          <a:p>
            <a:r>
              <a:rPr lang="en-GB" sz="3000">
                <a:latin typeface="Raleway" panose="020B0003030101060003" pitchFamily="34" charset="0"/>
              </a:rPr>
              <a:t>In the bottom of the dell,</a:t>
            </a:r>
          </a:p>
          <a:p>
            <a:r>
              <a:rPr lang="en-GB" sz="3000">
                <a:latin typeface="Raleway" panose="020B0003030101060003" pitchFamily="34" charset="0"/>
              </a:rPr>
              <a:t>Starts to ring: 'Ding, Ding';</a:t>
            </a:r>
          </a:p>
          <a:p>
            <a:r>
              <a:rPr lang="en-GB" sz="3000">
                <a:latin typeface="Raleway" panose="020B0003030101060003" pitchFamily="34" charset="0"/>
              </a:rPr>
              <a:t>When the little blue clerk,</a:t>
            </a:r>
          </a:p>
          <a:p>
            <a:r>
              <a:rPr lang="en-GB" sz="3000">
                <a:latin typeface="Raleway" panose="020B0003030101060003" pitchFamily="34" charset="0"/>
              </a:rPr>
              <a:t>In the middle of his work,</a:t>
            </a:r>
          </a:p>
          <a:p>
            <a:r>
              <a:rPr lang="en-GB" sz="3000">
                <a:latin typeface="Raleway" panose="020B0003030101060003" pitchFamily="34" charset="0"/>
              </a:rPr>
              <a:t>Starts a tune to the moon up above,</a:t>
            </a:r>
          </a:p>
          <a:p>
            <a:r>
              <a:rPr lang="en-GB" sz="3000">
                <a:latin typeface="Raleway" panose="020B0003030101060003" pitchFamily="34" charset="0"/>
              </a:rPr>
              <a:t>It is nature, that's all,</a:t>
            </a:r>
          </a:p>
          <a:p>
            <a:r>
              <a:rPr lang="en-GB" sz="3000">
                <a:latin typeface="Raleway" panose="020B0003030101060003" pitchFamily="34" charset="0"/>
              </a:rPr>
              <a:t>Simply telling us to fall in love.</a:t>
            </a:r>
          </a:p>
        </p:txBody>
      </p:sp>
    </p:spTree>
    <p:extLst>
      <p:ext uri="{BB962C8B-B14F-4D97-AF65-F5344CB8AC3E}">
        <p14:creationId xmlns:p14="http://schemas.microsoft.com/office/powerpoint/2010/main" val="417027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D2E99-BD8B-2DAA-0E58-4C1333352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C2B5A9-04A3-2B49-2FBC-002D81096330}"/>
              </a:ext>
            </a:extLst>
          </p:cNvPr>
          <p:cNvSpPr txBox="1"/>
          <p:nvPr/>
        </p:nvSpPr>
        <p:spPr>
          <a:xfrm>
            <a:off x="963258" y="542925"/>
            <a:ext cx="79235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>
                <a:latin typeface="Raleway" panose="020B0003030101060003" pitchFamily="34" charset="0"/>
              </a:rPr>
              <a:t>Let’s do 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BD8392-22D8-AA93-CC1E-1435367C14FC}"/>
              </a:ext>
            </a:extLst>
          </p:cNvPr>
          <p:cNvSpPr txBox="1"/>
          <p:nvPr/>
        </p:nvSpPr>
        <p:spPr>
          <a:xfrm>
            <a:off x="663726" y="1513632"/>
            <a:ext cx="10864547" cy="4882015"/>
          </a:xfrm>
          <a:prstGeom prst="rect">
            <a:avLst/>
          </a:prstGeom>
          <a:noFill/>
          <a:effectLst>
            <a:softEdge rad="67804"/>
          </a:effectLst>
        </p:spPr>
        <p:txBody>
          <a:bodyPr wrap="square" lIns="360000" tIns="360000" rIns="360000" bIns="360000" rtlCol="0">
            <a:spAutoFit/>
          </a:bodyPr>
          <a:lstStyle/>
          <a:p>
            <a:r>
              <a:rPr lang="en-GB" sz="3000">
                <a:latin typeface="Raleway" panose="020B0003030101060003" pitchFamily="34" charset="0"/>
              </a:rPr>
              <a:t>And that’s why…</a:t>
            </a:r>
          </a:p>
          <a:p>
            <a:endParaRPr lang="en-GB" sz="3000">
              <a:latin typeface="Raleway" panose="020B0003030101060003" pitchFamily="34" charset="0"/>
            </a:endParaRPr>
          </a:p>
          <a:p>
            <a:r>
              <a:rPr lang="en-GB" sz="3000">
                <a:latin typeface="Raleway" panose="020B0003030101060003" pitchFamily="34" charset="0"/>
              </a:rPr>
              <a:t>Birds do it, bees do it,</a:t>
            </a:r>
          </a:p>
          <a:p>
            <a:r>
              <a:rPr lang="en-GB" sz="3000">
                <a:latin typeface="Raleway" panose="020B0003030101060003" pitchFamily="34" charset="0"/>
              </a:rPr>
              <a:t>Even educated fleas do it;</a:t>
            </a:r>
          </a:p>
          <a:p>
            <a:r>
              <a:rPr lang="en-GB" sz="3000">
                <a:latin typeface="Raleway" panose="020B0003030101060003" pitchFamily="34" charset="0"/>
              </a:rPr>
              <a:t>Let's do it, let's fall in love.</a:t>
            </a:r>
          </a:p>
          <a:p>
            <a:endParaRPr lang="en-GB" sz="3000">
              <a:latin typeface="Raleway" panose="020B0003030101060003" pitchFamily="34" charset="0"/>
            </a:endParaRPr>
          </a:p>
          <a:p>
            <a:r>
              <a:rPr lang="en-GB" sz="3000">
                <a:latin typeface="Raleway" panose="020B0003030101060003" pitchFamily="34" charset="0"/>
              </a:rPr>
              <a:t>In Spain, the best upper sets do it,</a:t>
            </a:r>
          </a:p>
          <a:p>
            <a:r>
              <a:rPr lang="en-GB" sz="3000">
                <a:latin typeface="Raleway" panose="020B0003030101060003" pitchFamily="34" charset="0"/>
              </a:rPr>
              <a:t>Lithuanians and Letts do it,</a:t>
            </a:r>
          </a:p>
          <a:p>
            <a:r>
              <a:rPr lang="en-GB" sz="3000">
                <a:latin typeface="Raleway" panose="020B0003030101060003" pitchFamily="34" charset="0"/>
              </a:rPr>
              <a:t>Let's do it, let's fall in love.</a:t>
            </a:r>
          </a:p>
        </p:txBody>
      </p:sp>
    </p:spTree>
    <p:extLst>
      <p:ext uri="{BB962C8B-B14F-4D97-AF65-F5344CB8AC3E}">
        <p14:creationId xmlns:p14="http://schemas.microsoft.com/office/powerpoint/2010/main" val="386303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CCB79-2226-6D31-A472-CD204FA8B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3A38D07-F7EF-DA09-DDC3-F4C932E39E8C}"/>
              </a:ext>
            </a:extLst>
          </p:cNvPr>
          <p:cNvSpPr txBox="1"/>
          <p:nvPr/>
        </p:nvSpPr>
        <p:spPr>
          <a:xfrm>
            <a:off x="377471" y="352285"/>
            <a:ext cx="110692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>
                <a:solidFill>
                  <a:schemeClr val="bg1"/>
                </a:solidFill>
                <a:latin typeface="Raleway" panose="020B0003030101060003" pitchFamily="34" charset="0"/>
              </a:rPr>
              <a:t>I. De grandes cuillers de neige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74B954-FBFC-E89A-990B-25CE36FA56F1}"/>
              </a:ext>
            </a:extLst>
          </p:cNvPr>
          <p:cNvSpPr txBox="1"/>
          <p:nvPr/>
        </p:nvSpPr>
        <p:spPr>
          <a:xfrm>
            <a:off x="79676" y="1155781"/>
            <a:ext cx="10864547" cy="2687559"/>
          </a:xfrm>
          <a:prstGeom prst="rect">
            <a:avLst/>
          </a:prstGeom>
          <a:noFill/>
          <a:effectLst>
            <a:softEdge rad="67804"/>
          </a:effectLst>
        </p:spPr>
        <p:txBody>
          <a:bodyPr wrap="square" lIns="360000" tIns="360000" rIns="360000" bIns="360000" rtlCol="0">
            <a:spAutoFit/>
          </a:bodyPr>
          <a:lstStyle/>
          <a:p>
            <a:r>
              <a:rPr lang="en-GB" sz="3200">
                <a:solidFill>
                  <a:schemeClr val="bg1"/>
                </a:solidFill>
                <a:latin typeface="Raleway" panose="020B0003030101060003" pitchFamily="34" charset="0"/>
              </a:rPr>
              <a:t>Chaque arbre a sa place en l’air</a:t>
            </a:r>
          </a:p>
          <a:p>
            <a:r>
              <a:rPr lang="en-GB" sz="3200">
                <a:solidFill>
                  <a:schemeClr val="bg1"/>
                </a:solidFill>
                <a:latin typeface="Raleway" panose="020B0003030101060003" pitchFamily="34" charset="0"/>
              </a:rPr>
              <a:t>Chaque roc son poids sur terre</a:t>
            </a:r>
          </a:p>
          <a:p>
            <a:r>
              <a:rPr lang="en-GB" sz="3200">
                <a:solidFill>
                  <a:schemeClr val="bg1"/>
                </a:solidFill>
                <a:latin typeface="Raleway" panose="020B0003030101060003" pitchFamily="34" charset="0"/>
              </a:rPr>
              <a:t>Chaque ruisseau son eau vive</a:t>
            </a:r>
          </a:p>
          <a:p>
            <a:r>
              <a:rPr lang="en-GB" sz="3200">
                <a:solidFill>
                  <a:schemeClr val="bg1"/>
                </a:solidFill>
                <a:latin typeface="Raleway" panose="020B0003030101060003" pitchFamily="34" charset="0"/>
              </a:rPr>
              <a:t>Nous nous n’avons pas de feu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7C0CE9-BF80-86D0-1065-DED611F24DDC}"/>
              </a:ext>
            </a:extLst>
          </p:cNvPr>
          <p:cNvSpPr txBox="1"/>
          <p:nvPr/>
        </p:nvSpPr>
        <p:spPr>
          <a:xfrm>
            <a:off x="1585913" y="3637463"/>
            <a:ext cx="9658353" cy="2687559"/>
          </a:xfrm>
          <a:prstGeom prst="rect">
            <a:avLst/>
          </a:prstGeom>
          <a:noFill/>
          <a:effectLst>
            <a:softEdge rad="67804"/>
          </a:effectLst>
        </p:spPr>
        <p:txBody>
          <a:bodyPr wrap="square" lIns="360000" tIns="360000" rIns="360000" bIns="360000" rtlCol="0">
            <a:spAutoFit/>
          </a:bodyPr>
          <a:lstStyle/>
          <a:p>
            <a:r>
              <a:rPr lang="en-GB" sz="3200" i="1">
                <a:solidFill>
                  <a:schemeClr val="bg1"/>
                </a:solidFill>
                <a:latin typeface="Raleway" panose="020B0003030101060003" pitchFamily="34" charset="0"/>
              </a:rPr>
              <a:t>Each tree has its place in the sky</a:t>
            </a:r>
          </a:p>
          <a:p>
            <a:r>
              <a:rPr lang="en-GB" sz="3200" i="1">
                <a:solidFill>
                  <a:schemeClr val="bg1"/>
                </a:solidFill>
                <a:latin typeface="Raleway" panose="020B0003030101060003" pitchFamily="34" charset="0"/>
              </a:rPr>
              <a:t>Each rock its weight on earth</a:t>
            </a:r>
          </a:p>
          <a:p>
            <a:r>
              <a:rPr lang="en-GB" sz="3200" i="1">
                <a:solidFill>
                  <a:schemeClr val="bg1"/>
                </a:solidFill>
                <a:latin typeface="Raleway" panose="020B0003030101060003" pitchFamily="34" charset="0"/>
              </a:rPr>
              <a:t>Each stream its spring</a:t>
            </a:r>
          </a:p>
          <a:p>
            <a:r>
              <a:rPr lang="en-GB" sz="3200" i="1">
                <a:solidFill>
                  <a:schemeClr val="bg1"/>
                </a:solidFill>
                <a:latin typeface="Raleway" panose="020B0003030101060003" pitchFamily="34" charset="0"/>
              </a:rPr>
              <a:t>We have no fire</a:t>
            </a:r>
          </a:p>
        </p:txBody>
      </p:sp>
    </p:spTree>
    <p:extLst>
      <p:ext uri="{BB962C8B-B14F-4D97-AF65-F5344CB8AC3E}">
        <p14:creationId xmlns:p14="http://schemas.microsoft.com/office/powerpoint/2010/main" val="159387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263FF-65BA-CEA1-9C58-6A1D4D11F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098D57-5099-CD52-77B9-8C2D7445EBFF}"/>
              </a:ext>
            </a:extLst>
          </p:cNvPr>
          <p:cNvSpPr txBox="1"/>
          <p:nvPr/>
        </p:nvSpPr>
        <p:spPr>
          <a:xfrm>
            <a:off x="963258" y="542925"/>
            <a:ext cx="79235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>
                <a:latin typeface="Raleway" panose="020B0003030101060003" pitchFamily="34" charset="0"/>
              </a:rPr>
              <a:t>Let’s do 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97097C-FEF7-D218-878F-6CC6781B9672}"/>
              </a:ext>
            </a:extLst>
          </p:cNvPr>
          <p:cNvSpPr txBox="1"/>
          <p:nvPr/>
        </p:nvSpPr>
        <p:spPr>
          <a:xfrm>
            <a:off x="663726" y="1611168"/>
            <a:ext cx="10864547" cy="4420350"/>
          </a:xfrm>
          <a:prstGeom prst="rect">
            <a:avLst/>
          </a:prstGeom>
          <a:noFill/>
          <a:effectLst>
            <a:softEdge rad="67804"/>
          </a:effectLst>
        </p:spPr>
        <p:txBody>
          <a:bodyPr wrap="square" lIns="360000" tIns="360000" rIns="360000" bIns="360000" rtlCol="0">
            <a:spAutoFit/>
          </a:bodyPr>
          <a:lstStyle/>
          <a:p>
            <a:r>
              <a:rPr lang="en-GB" sz="3000">
                <a:latin typeface="Raleway" panose="020B0003030101060003" pitchFamily="34" charset="0"/>
              </a:rPr>
              <a:t>The Dutch in old Amsterdam do it,</a:t>
            </a:r>
          </a:p>
          <a:p>
            <a:r>
              <a:rPr lang="en-GB" sz="3000">
                <a:latin typeface="Raleway" panose="020B0003030101060003" pitchFamily="34" charset="0"/>
              </a:rPr>
              <a:t>Not to mention the Finns;</a:t>
            </a:r>
          </a:p>
          <a:p>
            <a:r>
              <a:rPr lang="en-GB" sz="3000">
                <a:latin typeface="Raleway" panose="020B0003030101060003" pitchFamily="34" charset="0"/>
              </a:rPr>
              <a:t>Folks in Siam do it:</a:t>
            </a:r>
          </a:p>
          <a:p>
            <a:r>
              <a:rPr lang="en-GB" sz="3000">
                <a:latin typeface="Raleway" panose="020B0003030101060003" pitchFamily="34" charset="0"/>
              </a:rPr>
              <a:t>Think of Siamese twins.</a:t>
            </a:r>
          </a:p>
          <a:p>
            <a:endParaRPr lang="en-GB" sz="3000">
              <a:latin typeface="Raleway" panose="020B0003030101060003" pitchFamily="34" charset="0"/>
            </a:endParaRPr>
          </a:p>
          <a:p>
            <a:r>
              <a:rPr lang="en-GB" sz="3000">
                <a:latin typeface="Raleway" panose="020B0003030101060003" pitchFamily="34" charset="0"/>
              </a:rPr>
              <a:t>Some Argentines without means do it;</a:t>
            </a:r>
          </a:p>
          <a:p>
            <a:r>
              <a:rPr lang="en-GB" sz="3000">
                <a:latin typeface="Raleway" panose="020B0003030101060003" pitchFamily="34" charset="0"/>
              </a:rPr>
              <a:t>People say in Boston even beans do it.</a:t>
            </a:r>
          </a:p>
          <a:p>
            <a:r>
              <a:rPr lang="en-GB" sz="3000">
                <a:latin typeface="Raleway" panose="020B0003030101060003" pitchFamily="34" charset="0"/>
              </a:rPr>
              <a:t>Let's do it, let's fall in love.</a:t>
            </a:r>
          </a:p>
        </p:txBody>
      </p:sp>
    </p:spTree>
    <p:extLst>
      <p:ext uri="{BB962C8B-B14F-4D97-AF65-F5344CB8AC3E}">
        <p14:creationId xmlns:p14="http://schemas.microsoft.com/office/powerpoint/2010/main" val="250588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38BBB-18D4-17F9-D02B-60EAE863A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053F56-47F5-0FE8-C6D4-E2C05A050041}"/>
              </a:ext>
            </a:extLst>
          </p:cNvPr>
          <p:cNvSpPr txBox="1"/>
          <p:nvPr/>
        </p:nvSpPr>
        <p:spPr>
          <a:xfrm>
            <a:off x="963258" y="542925"/>
            <a:ext cx="79235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>
                <a:latin typeface="Raleway" panose="020B0003030101060003" pitchFamily="34" charset="0"/>
              </a:rPr>
              <a:t>Let’s do 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C32E7D-4E14-32DD-2B44-3378468DC898}"/>
              </a:ext>
            </a:extLst>
          </p:cNvPr>
          <p:cNvSpPr txBox="1"/>
          <p:nvPr/>
        </p:nvSpPr>
        <p:spPr>
          <a:xfrm>
            <a:off x="663726" y="1611168"/>
            <a:ext cx="10864547" cy="3958685"/>
          </a:xfrm>
          <a:prstGeom prst="rect">
            <a:avLst/>
          </a:prstGeom>
          <a:noFill/>
          <a:effectLst>
            <a:softEdge rad="67804"/>
          </a:effectLst>
        </p:spPr>
        <p:txBody>
          <a:bodyPr wrap="square" lIns="360000" tIns="360000" rIns="360000" bIns="360000" rtlCol="0">
            <a:spAutoFit/>
          </a:bodyPr>
          <a:lstStyle/>
          <a:p>
            <a:r>
              <a:rPr lang="en-GB" sz="3000">
                <a:latin typeface="Raleway" panose="020B0003030101060003" pitchFamily="34" charset="0"/>
              </a:rPr>
              <a:t>Romantic sponges, they say, do it,</a:t>
            </a:r>
          </a:p>
          <a:p>
            <a:r>
              <a:rPr lang="en-GB" sz="3000">
                <a:latin typeface="Raleway" panose="020B0003030101060003" pitchFamily="34" charset="0"/>
              </a:rPr>
              <a:t>Oysters down in Oyster Bay do it;</a:t>
            </a:r>
          </a:p>
          <a:p>
            <a:r>
              <a:rPr lang="en-GB" sz="3000">
                <a:latin typeface="Raleway" panose="020B0003030101060003" pitchFamily="34" charset="0"/>
              </a:rPr>
              <a:t>Let's do it, let's fall in love.</a:t>
            </a:r>
          </a:p>
          <a:p>
            <a:endParaRPr lang="en-GB" sz="3000">
              <a:latin typeface="Raleway" panose="020B0003030101060003" pitchFamily="34" charset="0"/>
            </a:endParaRPr>
          </a:p>
          <a:p>
            <a:r>
              <a:rPr lang="en-GB" sz="3000">
                <a:latin typeface="Raleway" panose="020B0003030101060003" pitchFamily="34" charset="0"/>
              </a:rPr>
              <a:t>Cold Cape Cod clams, 'gainst their wish, do it,</a:t>
            </a:r>
          </a:p>
          <a:p>
            <a:r>
              <a:rPr lang="en-GB" sz="3000">
                <a:latin typeface="Raleway" panose="020B0003030101060003" pitchFamily="34" charset="0"/>
              </a:rPr>
              <a:t>Even lazy jellyfish do it;</a:t>
            </a:r>
          </a:p>
          <a:p>
            <a:r>
              <a:rPr lang="en-GB" sz="3000">
                <a:latin typeface="Raleway" panose="020B0003030101060003" pitchFamily="34" charset="0"/>
              </a:rPr>
              <a:t>Let's do it, let's fall in love.</a:t>
            </a:r>
          </a:p>
        </p:txBody>
      </p:sp>
    </p:spTree>
    <p:extLst>
      <p:ext uri="{BB962C8B-B14F-4D97-AF65-F5344CB8AC3E}">
        <p14:creationId xmlns:p14="http://schemas.microsoft.com/office/powerpoint/2010/main" val="195392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F912B9-7368-96E7-116B-C5520009E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38E8EE-4A51-663C-3FAA-02D4C690012B}"/>
              </a:ext>
            </a:extLst>
          </p:cNvPr>
          <p:cNvSpPr txBox="1"/>
          <p:nvPr/>
        </p:nvSpPr>
        <p:spPr>
          <a:xfrm>
            <a:off x="963258" y="542925"/>
            <a:ext cx="79235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>
                <a:latin typeface="Raleway" panose="020B0003030101060003" pitchFamily="34" charset="0"/>
              </a:rPr>
              <a:t>Let’s do 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F11590-A255-C05E-53ED-8114B751425A}"/>
              </a:ext>
            </a:extLst>
          </p:cNvPr>
          <p:cNvSpPr txBox="1"/>
          <p:nvPr/>
        </p:nvSpPr>
        <p:spPr>
          <a:xfrm>
            <a:off x="663726" y="1611168"/>
            <a:ext cx="10864547" cy="4420350"/>
          </a:xfrm>
          <a:prstGeom prst="rect">
            <a:avLst/>
          </a:prstGeom>
          <a:noFill/>
          <a:effectLst>
            <a:softEdge rad="67804"/>
          </a:effectLst>
        </p:spPr>
        <p:txBody>
          <a:bodyPr wrap="square" lIns="360000" tIns="360000" rIns="360000" bIns="360000" rtlCol="0">
            <a:spAutoFit/>
          </a:bodyPr>
          <a:lstStyle/>
          <a:p>
            <a:r>
              <a:rPr lang="en-GB" sz="3000">
                <a:latin typeface="Raleway" panose="020B0003030101060003" pitchFamily="34" charset="0"/>
              </a:rPr>
              <a:t>Electric eels, I might add, do it,</a:t>
            </a:r>
          </a:p>
          <a:p>
            <a:r>
              <a:rPr lang="en-GB" sz="3000">
                <a:latin typeface="Raleway" panose="020B0003030101060003" pitchFamily="34" charset="0"/>
              </a:rPr>
              <a:t>Though it shocks ’em, I know.</a:t>
            </a:r>
          </a:p>
          <a:p>
            <a:r>
              <a:rPr lang="en-GB" sz="3000">
                <a:latin typeface="Raleway" panose="020B0003030101060003" pitchFamily="34" charset="0"/>
              </a:rPr>
              <a:t>Why ask if shad do it?</a:t>
            </a:r>
          </a:p>
          <a:p>
            <a:r>
              <a:rPr lang="en-GB" sz="3000">
                <a:latin typeface="Raleway" panose="020B0003030101060003" pitchFamily="34" charset="0"/>
              </a:rPr>
              <a:t>Waiter bring me shad roe.</a:t>
            </a:r>
          </a:p>
          <a:p>
            <a:endParaRPr lang="en-GB" sz="3000">
              <a:latin typeface="Raleway" panose="020B0003030101060003" pitchFamily="34" charset="0"/>
            </a:endParaRPr>
          </a:p>
          <a:p>
            <a:r>
              <a:rPr lang="en-GB" sz="3000">
                <a:latin typeface="Raleway" panose="020B0003030101060003" pitchFamily="34" charset="0"/>
              </a:rPr>
              <a:t>In shallow shoals English soles do it,</a:t>
            </a:r>
          </a:p>
          <a:p>
            <a:r>
              <a:rPr lang="en-GB" sz="3000">
                <a:latin typeface="Raleway" panose="020B0003030101060003" pitchFamily="34" charset="0"/>
              </a:rPr>
              <a:t>Goldfish in the privacy of bowls do it;</a:t>
            </a:r>
          </a:p>
          <a:p>
            <a:r>
              <a:rPr lang="en-GB" sz="3000">
                <a:latin typeface="Raleway" panose="020B0003030101060003" pitchFamily="34" charset="0"/>
              </a:rPr>
              <a:t>Let's do it, let's fall in love.</a:t>
            </a:r>
          </a:p>
        </p:txBody>
      </p:sp>
    </p:spTree>
    <p:extLst>
      <p:ext uri="{BB962C8B-B14F-4D97-AF65-F5344CB8AC3E}">
        <p14:creationId xmlns:p14="http://schemas.microsoft.com/office/powerpoint/2010/main" val="20835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C2CDB-D5CA-01AB-BE9F-6BA0D3E02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AB6CA1-3361-9B9D-BB7D-AEEB2AC6BFEC}"/>
              </a:ext>
            </a:extLst>
          </p:cNvPr>
          <p:cNvSpPr txBox="1"/>
          <p:nvPr/>
        </p:nvSpPr>
        <p:spPr>
          <a:xfrm>
            <a:off x="963258" y="542925"/>
            <a:ext cx="79235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>
                <a:latin typeface="Raleway" panose="020B0003030101060003" pitchFamily="34" charset="0"/>
              </a:rPr>
              <a:t>Blow, blow, thou winter wind</a:t>
            </a:r>
          </a:p>
          <a:p>
            <a:r>
              <a:rPr lang="en-GB" sz="2400">
                <a:latin typeface="Raleway" panose="020B0003030101060003" pitchFamily="34" charset="0"/>
              </a:rPr>
              <a:t>George Shearing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A8F52F-A10A-E6A3-B16B-F05798CF9F66}"/>
              </a:ext>
            </a:extLst>
          </p:cNvPr>
          <p:cNvSpPr txBox="1"/>
          <p:nvPr/>
        </p:nvSpPr>
        <p:spPr>
          <a:xfrm>
            <a:off x="663726" y="1537138"/>
            <a:ext cx="10864547" cy="5466790"/>
          </a:xfrm>
          <a:prstGeom prst="rect">
            <a:avLst/>
          </a:prstGeom>
          <a:noFill/>
          <a:effectLst>
            <a:softEdge rad="67804"/>
          </a:effectLst>
        </p:spPr>
        <p:txBody>
          <a:bodyPr wrap="square" lIns="360000" tIns="360000" rIns="360000" bIns="360000" rtlCol="0">
            <a:spAutoFit/>
          </a:bodyPr>
          <a:lstStyle/>
          <a:p>
            <a:r>
              <a:rPr lang="en-GB" sz="2800">
                <a:latin typeface="Raleway" panose="020B0003030101060003" pitchFamily="34" charset="0"/>
              </a:rPr>
              <a:t>Blow, blow, thou winter wind,</a:t>
            </a:r>
          </a:p>
          <a:p>
            <a:r>
              <a:rPr lang="en-GB" sz="2800">
                <a:latin typeface="Raleway" panose="020B0003030101060003" pitchFamily="34" charset="0"/>
              </a:rPr>
              <a:t>   Thou art not so unkind</a:t>
            </a:r>
          </a:p>
          <a:p>
            <a:r>
              <a:rPr lang="en-GB" sz="2800">
                <a:latin typeface="Raleway" panose="020B0003030101060003" pitchFamily="34" charset="0"/>
              </a:rPr>
              <a:t>      As man’s ingratitude;</a:t>
            </a:r>
          </a:p>
          <a:p>
            <a:r>
              <a:rPr lang="en-GB" sz="2800">
                <a:latin typeface="Raleway" panose="020B0003030101060003" pitchFamily="34" charset="0"/>
              </a:rPr>
              <a:t>   Thy tooth is not so keen,</a:t>
            </a:r>
          </a:p>
          <a:p>
            <a:r>
              <a:rPr lang="en-GB" sz="2800">
                <a:latin typeface="Raleway" panose="020B0003030101060003" pitchFamily="34" charset="0"/>
              </a:rPr>
              <a:t>Because thou art not seen,</a:t>
            </a:r>
          </a:p>
          <a:p>
            <a:r>
              <a:rPr lang="en-GB" sz="2800">
                <a:latin typeface="Raleway" panose="020B0003030101060003" pitchFamily="34" charset="0"/>
              </a:rPr>
              <a:t>      Although thy breath be rude.</a:t>
            </a:r>
          </a:p>
          <a:p>
            <a:endParaRPr lang="en-GB" sz="2800">
              <a:latin typeface="Raleway" panose="020B0003030101060003" pitchFamily="34" charset="0"/>
            </a:endParaRPr>
          </a:p>
          <a:p>
            <a:r>
              <a:rPr lang="en-GB" sz="2800" i="1">
                <a:latin typeface="Raleway" panose="020B0003030101060003" pitchFamily="34" charset="0"/>
              </a:rPr>
              <a:t>Heigh-ho! sing, heigh-ho! unto the green holly:</a:t>
            </a:r>
          </a:p>
          <a:p>
            <a:r>
              <a:rPr lang="en-GB" sz="2800" i="1">
                <a:latin typeface="Raleway" panose="020B0003030101060003" pitchFamily="34" charset="0"/>
              </a:rPr>
              <a:t>Most friendship is feigning, most loving mere folly:</a:t>
            </a:r>
          </a:p>
          <a:p>
            <a:r>
              <a:rPr lang="en-GB" sz="2800" i="1">
                <a:latin typeface="Raleway" panose="020B0003030101060003" pitchFamily="34" charset="0"/>
              </a:rPr>
              <a:t>   Then, heigh-ho, the holly!</a:t>
            </a:r>
          </a:p>
          <a:p>
            <a:r>
              <a:rPr lang="en-GB" sz="2800" i="1">
                <a:latin typeface="Raleway" panose="020B0003030101060003" pitchFamily="34" charset="0"/>
              </a:rPr>
              <a:t>      This life is most jolly.</a:t>
            </a:r>
          </a:p>
        </p:txBody>
      </p:sp>
    </p:spTree>
    <p:extLst>
      <p:ext uri="{BB962C8B-B14F-4D97-AF65-F5344CB8AC3E}">
        <p14:creationId xmlns:p14="http://schemas.microsoft.com/office/powerpoint/2010/main" val="365766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0F2E9-4B45-5196-AC89-EF4C520F7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B6800A-A0A5-2EC3-F1D0-5529B00C767D}"/>
              </a:ext>
            </a:extLst>
          </p:cNvPr>
          <p:cNvSpPr txBox="1"/>
          <p:nvPr/>
        </p:nvSpPr>
        <p:spPr>
          <a:xfrm>
            <a:off x="963258" y="542925"/>
            <a:ext cx="79235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>
                <a:latin typeface="Raleway" panose="020B0003030101060003" pitchFamily="34" charset="0"/>
              </a:rPr>
              <a:t>Blow, blow, thou winter wind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D86A0B-0D2A-CD7A-5F3B-B8B7AF281FB0}"/>
              </a:ext>
            </a:extLst>
          </p:cNvPr>
          <p:cNvSpPr txBox="1"/>
          <p:nvPr/>
        </p:nvSpPr>
        <p:spPr>
          <a:xfrm>
            <a:off x="663726" y="1253360"/>
            <a:ext cx="10864547" cy="5466790"/>
          </a:xfrm>
          <a:prstGeom prst="rect">
            <a:avLst/>
          </a:prstGeom>
          <a:noFill/>
          <a:effectLst>
            <a:softEdge rad="67804"/>
          </a:effectLst>
        </p:spPr>
        <p:txBody>
          <a:bodyPr wrap="square" lIns="360000" tIns="360000" rIns="360000" bIns="360000" rtlCol="0">
            <a:spAutoFit/>
          </a:bodyPr>
          <a:lstStyle/>
          <a:p>
            <a:r>
              <a:rPr lang="en-GB" sz="2800">
                <a:latin typeface="Raleway" panose="020B0003030101060003" pitchFamily="34" charset="0"/>
              </a:rPr>
              <a:t> Freeze, freeze, thou bitter sky,</a:t>
            </a:r>
          </a:p>
          <a:p>
            <a:r>
              <a:rPr lang="en-GB" sz="2800">
                <a:latin typeface="Raleway" panose="020B0003030101060003" pitchFamily="34" charset="0"/>
              </a:rPr>
              <a:t>   That dost not bite so nigh</a:t>
            </a:r>
          </a:p>
          <a:p>
            <a:r>
              <a:rPr lang="en-GB" sz="2800">
                <a:latin typeface="Raleway" panose="020B0003030101060003" pitchFamily="34" charset="0"/>
              </a:rPr>
              <a:t>      As benefits forgot:</a:t>
            </a:r>
          </a:p>
          <a:p>
            <a:r>
              <a:rPr lang="en-GB" sz="2800">
                <a:latin typeface="Raleway" panose="020B0003030101060003" pitchFamily="34" charset="0"/>
              </a:rPr>
              <a:t>   Though thou the waters warp,</a:t>
            </a:r>
          </a:p>
          <a:p>
            <a:r>
              <a:rPr lang="en-GB" sz="2800">
                <a:latin typeface="Raleway" panose="020B0003030101060003" pitchFamily="34" charset="0"/>
              </a:rPr>
              <a:t>      Thy sting is not so sharp</a:t>
            </a:r>
          </a:p>
          <a:p>
            <a:r>
              <a:rPr lang="en-GB" sz="2800">
                <a:latin typeface="Raleway" panose="020B0003030101060003" pitchFamily="34" charset="0"/>
              </a:rPr>
              <a:t>      As friend remembered not.</a:t>
            </a:r>
          </a:p>
          <a:p>
            <a:endParaRPr lang="en-GB" sz="2800">
              <a:latin typeface="Raleway" panose="020B0003030101060003" pitchFamily="34" charset="0"/>
            </a:endParaRPr>
          </a:p>
          <a:p>
            <a:r>
              <a:rPr lang="en-GB" sz="2800" i="1">
                <a:latin typeface="Raleway" panose="020B0003030101060003" pitchFamily="34" charset="0"/>
              </a:rPr>
              <a:t>Heigh-ho! sing, heigh-ho! unto the green holly:</a:t>
            </a:r>
          </a:p>
          <a:p>
            <a:r>
              <a:rPr lang="en-GB" sz="2800" i="1">
                <a:latin typeface="Raleway" panose="020B0003030101060003" pitchFamily="34" charset="0"/>
              </a:rPr>
              <a:t>Most friendship is feigning, most loving mere folly:</a:t>
            </a:r>
          </a:p>
          <a:p>
            <a:r>
              <a:rPr lang="en-GB" sz="2800" i="1">
                <a:latin typeface="Raleway" panose="020B0003030101060003" pitchFamily="34" charset="0"/>
              </a:rPr>
              <a:t>   Then, heigh-ho, the holly!</a:t>
            </a:r>
          </a:p>
          <a:p>
            <a:r>
              <a:rPr lang="en-GB" sz="2800" i="1">
                <a:latin typeface="Raleway" panose="020B0003030101060003" pitchFamily="34" charset="0"/>
              </a:rPr>
              <a:t>      This life is most jolly.</a:t>
            </a:r>
          </a:p>
        </p:txBody>
      </p:sp>
    </p:spTree>
    <p:extLst>
      <p:ext uri="{BB962C8B-B14F-4D97-AF65-F5344CB8AC3E}">
        <p14:creationId xmlns:p14="http://schemas.microsoft.com/office/powerpoint/2010/main" val="316365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FB913-29E5-19F7-D87E-6DB2A14E5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2DF2CE-00EC-DEEF-24D7-C805CC1241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062" b="115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4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CE917A-E7CC-D89F-5D12-D51BC75A8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8DD414-D2B8-847B-53BB-9E1DC7AD82DC}"/>
              </a:ext>
            </a:extLst>
          </p:cNvPr>
          <p:cNvSpPr txBox="1"/>
          <p:nvPr/>
        </p:nvSpPr>
        <p:spPr>
          <a:xfrm>
            <a:off x="122540" y="898606"/>
            <a:ext cx="10864547" cy="3189244"/>
          </a:xfrm>
          <a:prstGeom prst="rect">
            <a:avLst/>
          </a:prstGeom>
          <a:noFill/>
          <a:effectLst>
            <a:softEdge rad="67804"/>
          </a:effectLst>
        </p:spPr>
        <p:txBody>
          <a:bodyPr wrap="square" lIns="360000" tIns="360000" rIns="360000" bIns="360000" rtlCol="0">
            <a:spAutoFit/>
          </a:bodyPr>
          <a:lstStyle>
            <a:defPPr>
              <a:defRPr lang="en-BE"/>
            </a:defPPr>
            <a:lvl1pPr>
              <a:defRPr sz="3200">
                <a:solidFill>
                  <a:schemeClr val="bg1"/>
                </a:solidFill>
                <a:latin typeface="Raleway" panose="020B0003030101060003" pitchFamily="34" charset="0"/>
              </a:defRPr>
            </a:lvl1pPr>
          </a:lstStyle>
          <a:p>
            <a:r>
              <a:rPr lang="en-GB"/>
              <a:t>La bonne neige le ciel noir</a:t>
            </a:r>
          </a:p>
          <a:p>
            <a:r>
              <a:rPr lang="en-GB"/>
              <a:t>Les branches mortes la détresse</a:t>
            </a:r>
          </a:p>
          <a:p>
            <a:r>
              <a:rPr lang="en-GB"/>
              <a:t>De la forêt pleine de pièges</a:t>
            </a:r>
          </a:p>
          <a:p>
            <a:r>
              <a:rPr lang="en-GB"/>
              <a:t>Honte à la bête pourchassée</a:t>
            </a:r>
          </a:p>
          <a:p>
            <a:r>
              <a:rPr lang="en-GB"/>
              <a:t>La fuite en flêche dans le coeur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AE5739-F330-E8E4-452F-A5AB58DC6516}"/>
              </a:ext>
            </a:extLst>
          </p:cNvPr>
          <p:cNvSpPr txBox="1"/>
          <p:nvPr/>
        </p:nvSpPr>
        <p:spPr>
          <a:xfrm>
            <a:off x="1414463" y="3651752"/>
            <a:ext cx="9829803" cy="3189244"/>
          </a:xfrm>
          <a:prstGeom prst="rect">
            <a:avLst/>
          </a:prstGeom>
          <a:noFill/>
          <a:effectLst>
            <a:softEdge rad="67804"/>
          </a:effectLst>
        </p:spPr>
        <p:txBody>
          <a:bodyPr wrap="square" lIns="360000" tIns="360000" rIns="360000" bIns="360000" rtlCol="0">
            <a:spAutoFit/>
          </a:bodyPr>
          <a:lstStyle>
            <a:defPPr>
              <a:defRPr lang="en-BE"/>
            </a:defPPr>
            <a:lvl1pPr>
              <a:defRPr sz="3200">
                <a:solidFill>
                  <a:schemeClr val="bg1"/>
                </a:solidFill>
                <a:latin typeface="Raleway" panose="020B0003030101060003" pitchFamily="34" charset="0"/>
              </a:defRPr>
            </a:lvl1pPr>
          </a:lstStyle>
          <a:p>
            <a:r>
              <a:rPr lang="en-GB" i="1"/>
              <a:t>Fine snow dark sky</a:t>
            </a:r>
          </a:p>
          <a:p>
            <a:r>
              <a:rPr lang="en-GB" i="1"/>
              <a:t>Dead branches the torment</a:t>
            </a:r>
          </a:p>
          <a:p>
            <a:r>
              <a:rPr lang="en-GB" i="1"/>
              <a:t>From the forest strewn with traps</a:t>
            </a:r>
          </a:p>
          <a:p>
            <a:r>
              <a:rPr lang="en-GB" i="1"/>
              <a:t>Shame on the hunted animal</a:t>
            </a:r>
          </a:p>
          <a:p>
            <a:r>
              <a:rPr lang="en-GB" i="1"/>
              <a:t>Fleeing swiftly as an arrow through the heart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43391C-05E0-340D-A841-887D5AB3EA06}"/>
              </a:ext>
            </a:extLst>
          </p:cNvPr>
          <p:cNvSpPr txBox="1"/>
          <p:nvPr/>
        </p:nvSpPr>
        <p:spPr>
          <a:xfrm>
            <a:off x="377471" y="352285"/>
            <a:ext cx="110692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>
                <a:solidFill>
                  <a:schemeClr val="bg1"/>
                </a:solidFill>
                <a:latin typeface="Raleway" panose="020B0003030101060003" pitchFamily="34" charset="0"/>
              </a:rPr>
              <a:t>II. La bonne neige</a:t>
            </a:r>
          </a:p>
        </p:txBody>
      </p:sp>
    </p:spTree>
    <p:extLst>
      <p:ext uri="{BB962C8B-B14F-4D97-AF65-F5344CB8AC3E}">
        <p14:creationId xmlns:p14="http://schemas.microsoft.com/office/powerpoint/2010/main" val="223307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FFA38-7261-AEE8-763A-DE3E1C16B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E88171-8019-CCE3-88EB-53E3B7C8F14F}"/>
              </a:ext>
            </a:extLst>
          </p:cNvPr>
          <p:cNvSpPr txBox="1"/>
          <p:nvPr/>
        </p:nvSpPr>
        <p:spPr>
          <a:xfrm>
            <a:off x="93965" y="912891"/>
            <a:ext cx="10864547" cy="3189244"/>
          </a:xfrm>
          <a:prstGeom prst="rect">
            <a:avLst/>
          </a:prstGeom>
          <a:noFill/>
          <a:effectLst>
            <a:softEdge rad="67804"/>
          </a:effectLst>
        </p:spPr>
        <p:txBody>
          <a:bodyPr wrap="square" lIns="360000" tIns="360000" rIns="360000" bIns="360000" rtlCol="0">
            <a:spAutoFit/>
          </a:bodyPr>
          <a:lstStyle>
            <a:defPPr>
              <a:defRPr lang="en-BE"/>
            </a:defPPr>
            <a:lvl1pPr>
              <a:defRPr sz="3200">
                <a:solidFill>
                  <a:schemeClr val="bg1"/>
                </a:solidFill>
                <a:latin typeface="Raleway" panose="020B0003030101060003" pitchFamily="34" charset="0"/>
              </a:defRPr>
            </a:lvl1pPr>
          </a:lstStyle>
          <a:p>
            <a:r>
              <a:rPr lang="en-GB"/>
              <a:t>Les traces d’une proie atroce</a:t>
            </a:r>
          </a:p>
          <a:p>
            <a:r>
              <a:rPr lang="en-GB"/>
              <a:t>Hardi au loup et c’est toujours</a:t>
            </a:r>
          </a:p>
          <a:p>
            <a:r>
              <a:rPr lang="en-GB"/>
              <a:t>Le plus beau loup et c’est toujours</a:t>
            </a:r>
          </a:p>
          <a:p>
            <a:r>
              <a:rPr lang="en-GB"/>
              <a:t>Le dernier vivant que menace</a:t>
            </a:r>
          </a:p>
          <a:p>
            <a:r>
              <a:rPr lang="en-GB"/>
              <a:t>La masse absolue de la mort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F1E76A-9A4A-B860-CFBE-CB0976595278}"/>
              </a:ext>
            </a:extLst>
          </p:cNvPr>
          <p:cNvSpPr txBox="1"/>
          <p:nvPr/>
        </p:nvSpPr>
        <p:spPr>
          <a:xfrm>
            <a:off x="1514475" y="3723189"/>
            <a:ext cx="9729791" cy="3189244"/>
          </a:xfrm>
          <a:prstGeom prst="rect">
            <a:avLst/>
          </a:prstGeom>
          <a:noFill/>
          <a:effectLst>
            <a:softEdge rad="67804"/>
          </a:effectLst>
        </p:spPr>
        <p:txBody>
          <a:bodyPr wrap="square" lIns="360000" tIns="360000" rIns="360000" bIns="360000" rtlCol="0">
            <a:spAutoFit/>
          </a:bodyPr>
          <a:lstStyle>
            <a:defPPr>
              <a:defRPr lang="en-BE"/>
            </a:defPPr>
            <a:lvl1pPr>
              <a:defRPr sz="3200">
                <a:solidFill>
                  <a:schemeClr val="bg1"/>
                </a:solidFill>
                <a:latin typeface="Raleway" panose="020B0003030101060003" pitchFamily="34" charset="0"/>
              </a:defRPr>
            </a:lvl1pPr>
          </a:lstStyle>
          <a:p>
            <a:r>
              <a:rPr lang="en-GB" i="1"/>
              <a:t>The tracks of a terrible prey</a:t>
            </a:r>
          </a:p>
          <a:p>
            <a:r>
              <a:rPr lang="en-GB" i="1"/>
              <a:t>That fears no wolf</a:t>
            </a:r>
          </a:p>
          <a:p>
            <a:r>
              <a:rPr lang="en-GB" i="1"/>
              <a:t>And it is always the most beautiful</a:t>
            </a:r>
          </a:p>
          <a:p>
            <a:r>
              <a:rPr lang="en-GB" i="1"/>
              <a:t>And it is always the last left alive</a:t>
            </a:r>
          </a:p>
          <a:p>
            <a:r>
              <a:rPr lang="en-GB" i="1"/>
              <a:t>That is stalked by the full weight of death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45A5FD-CD1F-9FE5-DF9C-DBBEC909A693}"/>
              </a:ext>
            </a:extLst>
          </p:cNvPr>
          <p:cNvSpPr txBox="1"/>
          <p:nvPr/>
        </p:nvSpPr>
        <p:spPr>
          <a:xfrm>
            <a:off x="391759" y="352285"/>
            <a:ext cx="110692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>
                <a:solidFill>
                  <a:schemeClr val="bg1"/>
                </a:solidFill>
                <a:latin typeface="Raleway" panose="020B0003030101060003" pitchFamily="34" charset="0"/>
              </a:rPr>
              <a:t>II. La bonne neige</a:t>
            </a:r>
          </a:p>
        </p:txBody>
      </p:sp>
    </p:spTree>
    <p:extLst>
      <p:ext uri="{BB962C8B-B14F-4D97-AF65-F5344CB8AC3E}">
        <p14:creationId xmlns:p14="http://schemas.microsoft.com/office/powerpoint/2010/main" val="151920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752F0-76F8-816D-F59C-29E791732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D3A526-FC8D-9200-B41F-623C12D99C58}"/>
              </a:ext>
            </a:extLst>
          </p:cNvPr>
          <p:cNvSpPr txBox="1"/>
          <p:nvPr/>
        </p:nvSpPr>
        <p:spPr>
          <a:xfrm>
            <a:off x="122540" y="898606"/>
            <a:ext cx="10864547" cy="3189244"/>
          </a:xfrm>
          <a:prstGeom prst="rect">
            <a:avLst/>
          </a:prstGeom>
          <a:noFill/>
          <a:effectLst>
            <a:softEdge rad="67804"/>
          </a:effectLst>
        </p:spPr>
        <p:txBody>
          <a:bodyPr wrap="square" lIns="360000" tIns="360000" rIns="360000" bIns="360000" rtlCol="0">
            <a:spAutoFit/>
          </a:bodyPr>
          <a:lstStyle>
            <a:defPPr>
              <a:defRPr lang="en-BE"/>
            </a:defPPr>
            <a:lvl1pPr>
              <a:defRPr sz="3200">
                <a:solidFill>
                  <a:schemeClr val="bg1"/>
                </a:solidFill>
                <a:latin typeface="Raleway" panose="020B0003030101060003" pitchFamily="34" charset="0"/>
              </a:defRPr>
            </a:lvl1pPr>
          </a:lstStyle>
          <a:p>
            <a:r>
              <a:rPr lang="en-GB"/>
              <a:t>La bonne neige le ciel noir</a:t>
            </a:r>
          </a:p>
          <a:p>
            <a:r>
              <a:rPr lang="en-GB"/>
              <a:t>Les branches mortes la détresse</a:t>
            </a:r>
          </a:p>
          <a:p>
            <a:r>
              <a:rPr lang="en-GB"/>
              <a:t>De la forêt pleine de pièges</a:t>
            </a:r>
          </a:p>
          <a:p>
            <a:r>
              <a:rPr lang="en-GB"/>
              <a:t>Honte à la bête pourchassée</a:t>
            </a:r>
          </a:p>
          <a:p>
            <a:r>
              <a:rPr lang="en-GB"/>
              <a:t>La fuite en flêche dans le coeur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0AF184-E226-102E-2363-891BA4288EA8}"/>
              </a:ext>
            </a:extLst>
          </p:cNvPr>
          <p:cNvSpPr txBox="1"/>
          <p:nvPr/>
        </p:nvSpPr>
        <p:spPr>
          <a:xfrm>
            <a:off x="1414463" y="3651752"/>
            <a:ext cx="9829803" cy="3189244"/>
          </a:xfrm>
          <a:prstGeom prst="rect">
            <a:avLst/>
          </a:prstGeom>
          <a:noFill/>
          <a:effectLst>
            <a:softEdge rad="67804"/>
          </a:effectLst>
        </p:spPr>
        <p:txBody>
          <a:bodyPr wrap="square" lIns="360000" tIns="360000" rIns="360000" bIns="360000" rtlCol="0">
            <a:spAutoFit/>
          </a:bodyPr>
          <a:lstStyle>
            <a:defPPr>
              <a:defRPr lang="en-BE"/>
            </a:defPPr>
            <a:lvl1pPr>
              <a:defRPr sz="3200">
                <a:solidFill>
                  <a:schemeClr val="bg1"/>
                </a:solidFill>
                <a:latin typeface="Raleway" panose="020B0003030101060003" pitchFamily="34" charset="0"/>
              </a:defRPr>
            </a:lvl1pPr>
          </a:lstStyle>
          <a:p>
            <a:r>
              <a:rPr lang="en-GB" i="1"/>
              <a:t>Fine snow dark sky</a:t>
            </a:r>
          </a:p>
          <a:p>
            <a:r>
              <a:rPr lang="en-GB" i="1"/>
              <a:t>Dead branches the torment</a:t>
            </a:r>
          </a:p>
          <a:p>
            <a:r>
              <a:rPr lang="en-GB" i="1"/>
              <a:t>From the forest strewn with traps</a:t>
            </a:r>
          </a:p>
          <a:p>
            <a:r>
              <a:rPr lang="en-GB" i="1"/>
              <a:t>Shame on the hunted animal</a:t>
            </a:r>
          </a:p>
          <a:p>
            <a:r>
              <a:rPr lang="en-GB" i="1"/>
              <a:t>Fleeing swiftly as an arrow through the heart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94F577-F364-A6D5-DDE8-B3BC984FB8BB}"/>
              </a:ext>
            </a:extLst>
          </p:cNvPr>
          <p:cNvSpPr txBox="1"/>
          <p:nvPr/>
        </p:nvSpPr>
        <p:spPr>
          <a:xfrm>
            <a:off x="377471" y="352285"/>
            <a:ext cx="110692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>
                <a:solidFill>
                  <a:schemeClr val="bg1"/>
                </a:solidFill>
                <a:latin typeface="Raleway" panose="020B0003030101060003" pitchFamily="34" charset="0"/>
              </a:rPr>
              <a:t>II. La bonne neige</a:t>
            </a:r>
          </a:p>
        </p:txBody>
      </p:sp>
    </p:spTree>
    <p:extLst>
      <p:ext uri="{BB962C8B-B14F-4D97-AF65-F5344CB8AC3E}">
        <p14:creationId xmlns:p14="http://schemas.microsoft.com/office/powerpoint/2010/main" val="356871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B006F5-AA40-7671-5AB7-0EEED53E5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F83467-B1C3-E9E2-2074-FB977590FD48}"/>
              </a:ext>
            </a:extLst>
          </p:cNvPr>
          <p:cNvSpPr txBox="1"/>
          <p:nvPr/>
        </p:nvSpPr>
        <p:spPr>
          <a:xfrm>
            <a:off x="120296" y="786430"/>
            <a:ext cx="10864547" cy="3743242"/>
          </a:xfrm>
          <a:prstGeom prst="rect">
            <a:avLst/>
          </a:prstGeom>
          <a:noFill/>
          <a:effectLst>
            <a:softEdge rad="67804"/>
          </a:effectLst>
        </p:spPr>
        <p:txBody>
          <a:bodyPr wrap="square" lIns="360000" tIns="360000" rIns="360000" bIns="360000" rtlCol="0">
            <a:spAutoFit/>
          </a:bodyPr>
          <a:lstStyle>
            <a:defPPr>
              <a:defRPr lang="en-BE"/>
            </a:defPPr>
            <a:lvl1pPr>
              <a:defRPr sz="3200">
                <a:solidFill>
                  <a:schemeClr val="bg1"/>
                </a:solidFill>
                <a:latin typeface="Raleway" panose="020B0003030101060003" pitchFamily="34" charset="0"/>
              </a:defRPr>
            </a:lvl1pPr>
          </a:lstStyle>
          <a:p>
            <a:r>
              <a:rPr lang="en-GB" sz="2800"/>
              <a:t>Bois meurtri</a:t>
            </a:r>
          </a:p>
          <a:p>
            <a:r>
              <a:rPr lang="en-GB" sz="2800"/>
              <a:t>Bois perdu d'un voyage en hiver</a:t>
            </a:r>
          </a:p>
          <a:p>
            <a:r>
              <a:rPr lang="en-GB" sz="2800"/>
              <a:t>Navire où la neige prend pied</a:t>
            </a:r>
          </a:p>
          <a:p>
            <a:r>
              <a:rPr lang="en-GB" sz="2800"/>
              <a:t>Bois d'asile</a:t>
            </a:r>
          </a:p>
          <a:p>
            <a:r>
              <a:rPr lang="en-GB" sz="2800"/>
              <a:t>Bois mort où sans espoir je rêve</a:t>
            </a:r>
          </a:p>
          <a:p>
            <a:r>
              <a:rPr lang="en-GB" sz="2800"/>
              <a:t>De la mer aux miroirs crevés</a:t>
            </a:r>
          </a:p>
          <a:p>
            <a:endParaRPr lang="en-GB" sz="28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8EDC5A-5B56-3E0B-5A19-877FDE57F7F7}"/>
              </a:ext>
            </a:extLst>
          </p:cNvPr>
          <p:cNvSpPr txBox="1"/>
          <p:nvPr/>
        </p:nvSpPr>
        <p:spPr>
          <a:xfrm>
            <a:off x="1327453" y="3574222"/>
            <a:ext cx="10864547" cy="3312354"/>
          </a:xfrm>
          <a:prstGeom prst="rect">
            <a:avLst/>
          </a:prstGeom>
          <a:noFill/>
          <a:effectLst>
            <a:softEdge rad="67804"/>
          </a:effectLst>
        </p:spPr>
        <p:txBody>
          <a:bodyPr wrap="square" lIns="360000" tIns="360000" rIns="360000" bIns="360000" rtlCol="0">
            <a:spAutoFit/>
          </a:bodyPr>
          <a:lstStyle>
            <a:defPPr>
              <a:defRPr lang="en-BE"/>
            </a:defPPr>
            <a:lvl1pPr>
              <a:defRPr sz="3200">
                <a:solidFill>
                  <a:schemeClr val="bg1"/>
                </a:solidFill>
                <a:latin typeface="Raleway" panose="020B0003030101060003" pitchFamily="34" charset="0"/>
              </a:defRPr>
            </a:lvl1pPr>
          </a:lstStyle>
          <a:p>
            <a:r>
              <a:rPr lang="en-GB" sz="2800" i="1"/>
              <a:t>The slaughtered wood</a:t>
            </a:r>
          </a:p>
          <a:p>
            <a:r>
              <a:rPr lang="en-GB" sz="2800" i="1"/>
              <a:t>The wood lost on a winter voyage</a:t>
            </a:r>
          </a:p>
          <a:p>
            <a:r>
              <a:rPr lang="en-GB" sz="2800" i="1"/>
              <a:t>A ship upon which snow takes hold</a:t>
            </a:r>
          </a:p>
          <a:p>
            <a:r>
              <a:rPr lang="en-GB" sz="2800" i="1"/>
              <a:t>The wood that is a sanctuary</a:t>
            </a:r>
          </a:p>
          <a:p>
            <a:r>
              <a:rPr lang="en-GB" sz="2800" i="1"/>
              <a:t>The dead wood, where with all hope lost</a:t>
            </a:r>
          </a:p>
          <a:p>
            <a:r>
              <a:rPr lang="en-GB" sz="2800" i="1"/>
              <a:t>I dream of the sea of splintered mirrors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0F4364-6974-88A8-723C-3ECBF572617E}"/>
              </a:ext>
            </a:extLst>
          </p:cNvPr>
          <p:cNvSpPr txBox="1"/>
          <p:nvPr/>
        </p:nvSpPr>
        <p:spPr>
          <a:xfrm>
            <a:off x="377471" y="352285"/>
            <a:ext cx="110692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>
                <a:solidFill>
                  <a:schemeClr val="bg1"/>
                </a:solidFill>
                <a:latin typeface="Raleway" panose="020B0003030101060003" pitchFamily="34" charset="0"/>
              </a:rPr>
              <a:t>III. Bois meutri</a:t>
            </a:r>
          </a:p>
        </p:txBody>
      </p:sp>
    </p:spTree>
    <p:extLst>
      <p:ext uri="{BB962C8B-B14F-4D97-AF65-F5344CB8AC3E}">
        <p14:creationId xmlns:p14="http://schemas.microsoft.com/office/powerpoint/2010/main" val="137964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B0B3E-DBD2-2104-F140-B8B65E040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692B60-FED8-9C25-F25E-92AE8958B693}"/>
              </a:ext>
            </a:extLst>
          </p:cNvPr>
          <p:cNvSpPr txBox="1"/>
          <p:nvPr/>
        </p:nvSpPr>
        <p:spPr>
          <a:xfrm>
            <a:off x="99756" y="788065"/>
            <a:ext cx="11624669" cy="3312354"/>
          </a:xfrm>
          <a:prstGeom prst="rect">
            <a:avLst/>
          </a:prstGeom>
          <a:noFill/>
          <a:effectLst>
            <a:softEdge rad="67804"/>
          </a:effectLst>
        </p:spPr>
        <p:txBody>
          <a:bodyPr wrap="square" lIns="360000" tIns="360000" rIns="360000" bIns="360000" rtlCol="0">
            <a:spAutoFit/>
          </a:bodyPr>
          <a:lstStyle>
            <a:defPPr>
              <a:defRPr lang="en-BE"/>
            </a:defPPr>
            <a:lvl1pPr>
              <a:defRPr sz="3200">
                <a:solidFill>
                  <a:schemeClr val="bg1"/>
                </a:solidFill>
                <a:latin typeface="Raleway" panose="020B0003030101060003" pitchFamily="34" charset="0"/>
              </a:defRPr>
            </a:lvl1pPr>
          </a:lstStyle>
          <a:p>
            <a:r>
              <a:rPr lang="en-GB" sz="2800"/>
              <a:t>Un grand moment d'eau froide a saisi les noyés</a:t>
            </a:r>
          </a:p>
          <a:p>
            <a:r>
              <a:rPr lang="en-GB" sz="2800"/>
              <a:t>La foule de mon corps en souffre</a:t>
            </a:r>
          </a:p>
          <a:p>
            <a:r>
              <a:rPr lang="en-GB" sz="2800"/>
              <a:t>Je m'affaiblis je me disperse</a:t>
            </a:r>
          </a:p>
          <a:p>
            <a:r>
              <a:rPr lang="en-GB" sz="2800"/>
              <a:t>J'avoue ma vie j'avoue ma mort j'avoue autrui</a:t>
            </a:r>
          </a:p>
          <a:p>
            <a:r>
              <a:rPr lang="en-GB" sz="2800"/>
              <a:t>Bois meurtri, bois perdu</a:t>
            </a:r>
          </a:p>
          <a:p>
            <a:r>
              <a:rPr lang="en-GB" sz="2800"/>
              <a:t>Bois d'asile, bois mort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1180BC-29DC-0CB7-5051-AC5F09EF33BB}"/>
              </a:ext>
            </a:extLst>
          </p:cNvPr>
          <p:cNvSpPr txBox="1"/>
          <p:nvPr/>
        </p:nvSpPr>
        <p:spPr>
          <a:xfrm>
            <a:off x="1340939" y="3540640"/>
            <a:ext cx="11624669" cy="3312354"/>
          </a:xfrm>
          <a:prstGeom prst="rect">
            <a:avLst/>
          </a:prstGeom>
          <a:noFill/>
          <a:effectLst>
            <a:softEdge rad="67804"/>
          </a:effectLst>
        </p:spPr>
        <p:txBody>
          <a:bodyPr wrap="square" lIns="360000" tIns="360000" rIns="360000" bIns="360000" rtlCol="0">
            <a:spAutoFit/>
          </a:bodyPr>
          <a:lstStyle>
            <a:defPPr>
              <a:defRPr lang="en-BE"/>
            </a:defPPr>
            <a:lvl1pPr>
              <a:defRPr sz="3200">
                <a:solidFill>
                  <a:schemeClr val="bg1"/>
                </a:solidFill>
                <a:latin typeface="Raleway" panose="020B0003030101060003" pitchFamily="34" charset="0"/>
              </a:defRPr>
            </a:lvl1pPr>
          </a:lstStyle>
          <a:p>
            <a:r>
              <a:rPr lang="en-GB" sz="2800" i="1"/>
              <a:t>One great moment in the cold water seized the drowned men</a:t>
            </a:r>
          </a:p>
          <a:p>
            <a:r>
              <a:rPr lang="en-GB" sz="2800" i="1"/>
              <a:t>My scrambled body is racked with pain</a:t>
            </a:r>
          </a:p>
          <a:p>
            <a:r>
              <a:rPr lang="en-GB" sz="2800" i="1"/>
              <a:t>I grow weaker I am fading away</a:t>
            </a:r>
          </a:p>
          <a:p>
            <a:r>
              <a:rPr lang="en-GB" sz="2800" i="1"/>
              <a:t>I acknowledge my life my death the rest of the world</a:t>
            </a:r>
          </a:p>
          <a:p>
            <a:r>
              <a:rPr lang="en-GB" sz="2800" i="1"/>
              <a:t>The slaughtered wood, the lost wood</a:t>
            </a:r>
          </a:p>
          <a:p>
            <a:r>
              <a:rPr lang="en-GB" sz="2800" i="1"/>
              <a:t>The wood that is a sanctuary, the dead wood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544E88-CEB4-C8B2-D646-88C622FA1764}"/>
              </a:ext>
            </a:extLst>
          </p:cNvPr>
          <p:cNvSpPr txBox="1"/>
          <p:nvPr/>
        </p:nvSpPr>
        <p:spPr>
          <a:xfrm>
            <a:off x="377471" y="352285"/>
            <a:ext cx="110692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>
                <a:solidFill>
                  <a:schemeClr val="bg1"/>
                </a:solidFill>
                <a:latin typeface="Raleway" panose="020B0003030101060003" pitchFamily="34" charset="0"/>
              </a:rPr>
              <a:t>III. Bois meutri</a:t>
            </a:r>
          </a:p>
        </p:txBody>
      </p:sp>
    </p:spTree>
    <p:extLst>
      <p:ext uri="{BB962C8B-B14F-4D97-AF65-F5344CB8AC3E}">
        <p14:creationId xmlns:p14="http://schemas.microsoft.com/office/powerpoint/2010/main" val="249782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</TotalTime>
  <Words>2170</Words>
  <Application>Microsoft Macintosh PowerPoint</Application>
  <PresentationFormat>Widescreen</PresentationFormat>
  <Paragraphs>383</Paragraphs>
  <Slides>45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Aptos</vt:lpstr>
      <vt:lpstr>Arial</vt:lpstr>
      <vt:lpstr>Raleway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Toby Wardman</dc:creator>
  <cp:lastModifiedBy>Toby Wardman</cp:lastModifiedBy>
  <cp:revision>164</cp:revision>
  <dcterms:created xsi:type="dcterms:W3CDTF">2024-12-16T11:31:14Z</dcterms:created>
  <dcterms:modified xsi:type="dcterms:W3CDTF">2025-01-12T20:35:54Z</dcterms:modified>
</cp:coreProperties>
</file>